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433" autoAdjust="0"/>
    <p:restoredTop sz="94660"/>
  </p:normalViewPr>
  <p:slideViewPr>
    <p:cSldViewPr>
      <p:cViewPr varScale="1">
        <p:scale>
          <a:sx n="58" d="100"/>
          <a:sy n="58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BEBF-1175-486F-97AA-2A222D741805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53A2-A4D3-411C-8940-BCFDB60B1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BC609-5539-4A2C-BA46-408126D11AB9}" type="slidenum">
              <a:rPr lang="en-US"/>
              <a:pPr/>
              <a:t>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416C9-4571-4DFF-8E8E-CA8E36207517}" type="slidenum">
              <a:rPr lang="en-US"/>
              <a:pPr/>
              <a:t>30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D75A2-DA4B-496A-81DB-B782ED7700EB}" type="slidenum">
              <a:rPr lang="en-US"/>
              <a:pPr/>
              <a:t>31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591DD-F312-425C-A0DD-5430DDDDC1D8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1743F-D910-4F12-A7C0-60FAC4BD7B95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F65A3-3930-4C8B-BCE6-D459B7EF1B4B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06538-34EB-4B46-A04F-81B3AC73350E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82193-9E97-4CE8-8941-2DA52D258B83}" type="slidenum">
              <a:rPr lang="en-US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CE5B3-BF1E-4CEA-8FC3-4D3224657D4B}" type="slidenum">
              <a:rPr lang="en-US"/>
              <a:pPr/>
              <a:t>19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99837-B466-45E9-84DB-061378C47E33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8713D-81A2-4A75-B4F5-3BF1332C8EDA}" type="slidenum">
              <a:rPr lang="en-US"/>
              <a:pPr/>
              <a:t>29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4.1%20and%2015%20(Exploration%20and%20Discovery)\ch.%2015%20powerpoint%20music.mp3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4.1%20and%2015%20(Exploration%20and%20Discovery)\ch.%2015%20powerpoint%20music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4.1%20and%2015%20(Exploration%20and%20Discovery)\ch.%2015%20powerpoint%20music.mp3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ALBHS\APPS\USERS\WOLFORDM\Lessons\WH%20ch.%2014.1%20and%2015%20(Exploration%20and%20Discovery)\14.1%20intro%20audio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4.1%20and%2015%20(Exploration%20and%20Discovery)\ch.%2015%20powerpoint%20music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4.1%20and%2015%20(Exploration%20and%20Discovery)\ch.%2015%20powerpoint%20music.mp3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wm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4.1%20and%2015%20(Exploration%20and%20Discovery)\ch.%2015%20powerpoint%20music.mp3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quash.org/images/squash/africa.gif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\\ALBHS\APPS\USERS\WOLFORDM\Lessons\WH%20ch.%2014.1%20and%2015%20(Exploration%20and%20Discovery)\15.5%20Columbian%20exchange%20video%20(5min)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04800"/>
            <a:ext cx="5943600" cy="1572768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14.1 and 15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257800"/>
            <a:ext cx="5114778" cy="1101248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and the Discovery of a New World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446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kcs user\Local Settings\Temporary Internet Files\Content.IE5\O2MTIK9J\MCj039792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616659" cy="2011680"/>
          </a:xfrm>
          <a:prstGeom prst="rect">
            <a:avLst/>
          </a:prstGeom>
          <a:noFill/>
        </p:spPr>
      </p:pic>
      <p:pic>
        <p:nvPicPr>
          <p:cNvPr id="1027" name="Picture 3" descr="C:\Documents and Settings\kcs user\Local Settings\Temporary Internet Files\Content.IE5\N0L1EPE5\MCj043566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95600"/>
            <a:ext cx="1828800" cy="1828800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M37NOBYK\MCj025071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38400"/>
            <a:ext cx="2892336" cy="2286000"/>
          </a:xfrm>
          <a:prstGeom prst="rect">
            <a:avLst/>
          </a:prstGeom>
          <a:noFill/>
        </p:spPr>
      </p:pic>
      <p:pic>
        <p:nvPicPr>
          <p:cNvPr id="1029" name="Picture 5" descr="C:\Documents and Settings\kcs user\Local Settings\Temporary Internet Files\Content.IE5\K30CDP0Y\MCj023372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895600"/>
            <a:ext cx="2628523" cy="1398760"/>
          </a:xfrm>
          <a:prstGeom prst="rect">
            <a:avLst/>
          </a:prstGeom>
          <a:noFill/>
        </p:spPr>
      </p:pic>
      <p:pic>
        <p:nvPicPr>
          <p:cNvPr id="13" name="ch. 15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162800" y="464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81000"/>
            <a:ext cx="5105400" cy="2487168"/>
          </a:xfrm>
        </p:spPr>
        <p:txBody>
          <a:bodyPr/>
          <a:lstStyle/>
          <a:p>
            <a:r>
              <a:rPr lang="en-US" sz="5400" dirty="0" smtClean="0"/>
              <a:t>Chapter 15, Section 1		Pg. 471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5114778" cy="1828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Conquest of the Americas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kcs user\Local Settings\Temporary Internet Files\Content.IE5\N0L1EPE5\MCPE04217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3691531" cy="1981200"/>
          </a:xfrm>
          <a:prstGeom prst="rect">
            <a:avLst/>
          </a:prstGeom>
          <a:noFill/>
        </p:spPr>
      </p:pic>
      <p:pic>
        <p:nvPicPr>
          <p:cNvPr id="6147" name="Picture 3" descr="C:\Documents and Settings\kcs user\Local Settings\Temporary Internet Files\Content.IE5\HKTJ1J5H\MCTR00246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05200"/>
            <a:ext cx="3678151" cy="2895600"/>
          </a:xfrm>
          <a:prstGeom prst="rect">
            <a:avLst/>
          </a:prstGeom>
          <a:noFill/>
        </p:spPr>
      </p:pic>
      <p:pic>
        <p:nvPicPr>
          <p:cNvPr id="6" name="Picture 7" descr="p4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743200"/>
            <a:ext cx="4077168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ch. 15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4864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6172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Hernan</a:t>
            </a:r>
            <a:r>
              <a:rPr lang="en-US" sz="2400" b="1" dirty="0" smtClean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Cortez</a:t>
            </a:r>
          </a:p>
        </p:txBody>
      </p:sp>
      <p:pic>
        <p:nvPicPr>
          <p:cNvPr id="5123" name="Picture 3" descr="Hernán Corté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2895600" cy="41467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5124" name="Picture 4" descr="Portrait of an Aztec 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05000"/>
            <a:ext cx="2560637" cy="426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First Spanish Conquests:</a:t>
            </a:r>
            <a:b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</a:b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Aztecs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867400" y="6172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Montezuma II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53000" y="3352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24F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  <p:bldP spid="5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Conquistadors (Spanish Conquerors) enter the new world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Hernan</a:t>
            </a:r>
            <a:r>
              <a:rPr lang="en-US" sz="3200" b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Cortes</a:t>
            </a:r>
            <a:endParaRPr lang="en-US" sz="3200" b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Pizarro</a:t>
            </a:r>
            <a:endParaRPr lang="en-US" sz="3200" b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202196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attacks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Tenochtitlan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(Mexico City), the home of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Aztecs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gets help from neighboring tribes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31649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takes over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Incas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in South America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Spain now had many colonies and the most wealth in the world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Native Americans lose land and 90% of their population</a:t>
            </a:r>
          </a:p>
          <a:p>
            <a:endParaRPr lang="en-US" dirty="0"/>
          </a:p>
        </p:txBody>
      </p:sp>
      <p:pic>
        <p:nvPicPr>
          <p:cNvPr id="7" name="Picture 11" descr="fpizzar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990600" cy="16512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52600" y="43434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vs.</a:t>
            </a:r>
          </a:p>
        </p:txBody>
      </p:sp>
      <p:pic>
        <p:nvPicPr>
          <p:cNvPr id="9" name="Picture 14" descr="atahual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838200" cy="16412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76400" y="5410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Atahualpa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54102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Pizarr</a:t>
            </a:r>
            <a:r>
              <a:rPr lang="en-US" sz="2400" b="1" dirty="0" smtClean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o</a:t>
            </a:r>
            <a:endParaRPr lang="en-US" sz="2400" b="1" dirty="0">
              <a:solidFill>
                <a:srgbClr val="C24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Death of Montezuma II</a:t>
            </a:r>
          </a:p>
        </p:txBody>
      </p:sp>
      <p:pic>
        <p:nvPicPr>
          <p:cNvPr id="3079" name="Picture 7" descr="Spaniards Took Shelter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04800" y="1066800"/>
            <a:ext cx="2706687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7" name="Picture 5" descr="Montezuma is Put in Chains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l="2559" t="2325"/>
          <a:stretch>
            <a:fillRect/>
          </a:stretch>
        </p:blipFill>
        <p:spPr bwMode="auto">
          <a:xfrm>
            <a:off x="3352800" y="3352800"/>
            <a:ext cx="2901950" cy="3200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80" name="Picture 8" descr="The Death of Montezuma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6443663" y="1219200"/>
            <a:ext cx="2395537" cy="388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295400" y="1752600"/>
            <a:ext cx="6172200" cy="4629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2000" y="3048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Mexico Surrenders to Cortez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04800"/>
            <a:ext cx="4267200" cy="1648968"/>
          </a:xfrm>
        </p:spPr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	Page 477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5114778" cy="1101248"/>
          </a:xfrm>
        </p:spPr>
        <p:txBody>
          <a:bodyPr>
            <a:noAutofit/>
          </a:bodyPr>
          <a:lstStyle/>
          <a:p>
            <a:pPr algn="l"/>
            <a:r>
              <a:rPr lang="en-US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Colonies of America</a:t>
            </a:r>
            <a:endParaRPr lang="en-US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h. 15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962400" y="6172200"/>
            <a:ext cx="304800" cy="304800"/>
          </a:xfrm>
          <a:prstGeom prst="rect">
            <a:avLst/>
          </a:prstGeom>
        </p:spPr>
      </p:pic>
      <p:pic>
        <p:nvPicPr>
          <p:cNvPr id="5" name="Picture 4" descr="p4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5053013" cy="360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4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09800"/>
            <a:ext cx="254190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cs user\Local Settings\Temporary Internet Files\Content.IE5\OZBL1FS8\MPj040756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429000" cy="51409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takes strict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 the system of </a:t>
            </a:r>
            <a:r>
              <a:rPr lang="en-US" u="sng" dirty="0" err="1" smtClean="0">
                <a:solidFill>
                  <a:srgbClr val="FF0000"/>
                </a:solidFill>
              </a:rPr>
              <a:t>encomienda</a:t>
            </a:r>
            <a:r>
              <a:rPr lang="en-US" dirty="0" smtClean="0">
                <a:solidFill>
                  <a:srgbClr val="FFFF00"/>
                </a:solidFill>
              </a:rPr>
              <a:t> – natives forced to work under brutal conditions similar to slavery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Christianity also was spread by </a:t>
            </a:r>
            <a:r>
              <a:rPr lang="en-US" u="sng" dirty="0" smtClean="0">
                <a:solidFill>
                  <a:srgbClr val="FF0000"/>
                </a:solidFill>
              </a:rPr>
              <a:t>missionaries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eventually, priests end </a:t>
            </a:r>
            <a:r>
              <a:rPr lang="en-US" dirty="0" err="1" smtClean="0">
                <a:solidFill>
                  <a:srgbClr val="FFFF00"/>
                </a:solidFill>
              </a:rPr>
              <a:t>encomienda</a:t>
            </a:r>
            <a:r>
              <a:rPr lang="en-US" dirty="0" smtClean="0">
                <a:solidFill>
                  <a:srgbClr val="FFFF00"/>
                </a:solidFill>
              </a:rPr>
              <a:t>, replace the workers with slaves from Africa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Spain became the richest country in the world due to their colonies and exports (gold, silver, sugar)</a:t>
            </a:r>
          </a:p>
          <a:p>
            <a:endParaRPr lang="en-US" dirty="0"/>
          </a:p>
        </p:txBody>
      </p:sp>
      <p:pic>
        <p:nvPicPr>
          <p:cNvPr id="8" name="Picture 7" descr="C:\Documents and Settings\kcs user\Local Settings\Temporary Internet Files\Content.IE5\XQLKWZLE\MCj015005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3810000" cy="292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Cycle of Conquest &amp; Colonization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090863" y="1676400"/>
            <a:ext cx="1752600" cy="15240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E1C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43263" y="2209800"/>
            <a:ext cx="1371600" cy="396875"/>
          </a:xfrm>
          <a:prstGeom prst="rect">
            <a:avLst/>
          </a:prstGeom>
          <a:solidFill>
            <a:srgbClr val="FFE1C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accent2"/>
              </a:buClr>
              <a:buFont typeface="Arial" charset="0"/>
              <a:buNone/>
            </a:pPr>
            <a:r>
              <a:rPr lang="en-US" sz="2000" b="1">
                <a:latin typeface="Comic Sans MS" pitchFamily="66" charset="0"/>
              </a:rPr>
              <a:t>Explorers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911799">
            <a:off x="5410200" y="2133600"/>
            <a:ext cx="2438400" cy="1524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CBA7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879766">
            <a:off x="5486400" y="2667000"/>
            <a:ext cx="2133600" cy="396875"/>
          </a:xfrm>
          <a:prstGeom prst="rect">
            <a:avLst/>
          </a:prstGeom>
          <a:solidFill>
            <a:srgbClr val="FFCB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Clr>
                <a:schemeClr val="accent2"/>
              </a:buClr>
              <a:buFont typeface="Arial" charset="0"/>
              <a:buNone/>
            </a:pPr>
            <a:r>
              <a:rPr lang="en-US" sz="2000" b="1" i="1">
                <a:latin typeface="Comic Sans MS" pitchFamily="66" charset="0"/>
              </a:rPr>
              <a:t>Conquistadores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8027159">
            <a:off x="6553200" y="3810000"/>
            <a:ext cx="2133600" cy="1524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964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2000" b="1">
                <a:latin typeface="Comic Sans MS" pitchFamily="66" charset="0"/>
              </a:rPr>
              <a:t>Missionaries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1006073" flipH="1">
            <a:off x="4114800" y="4648200"/>
            <a:ext cx="2133600" cy="1524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E45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Comic Sans MS" pitchFamily="66" charset="0"/>
              </a:rPr>
              <a:t>Permanent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Settlers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2362200" y="3276600"/>
            <a:ext cx="1676400" cy="1524000"/>
          </a:xfrm>
          <a:prstGeom prst="ellipse">
            <a:avLst/>
          </a:prstGeom>
          <a:solidFill>
            <a:srgbClr val="963D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CC"/>
                </a:solidFill>
                <a:latin typeface="Comic Sans MS" pitchFamily="66" charset="0"/>
              </a:rPr>
              <a:t>Official</a:t>
            </a:r>
            <a:br>
              <a:rPr lang="en-US" sz="2000" b="1">
                <a:solidFill>
                  <a:srgbClr val="FFFFCC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FFFFCC"/>
                </a:solidFill>
                <a:latin typeface="Comic Sans MS" pitchFamily="66" charset="0"/>
              </a:rPr>
              <a:t>European</a:t>
            </a:r>
            <a:br>
              <a:rPr lang="en-US" sz="2000" b="1">
                <a:solidFill>
                  <a:srgbClr val="FFFFCC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FFFFCC"/>
                </a:solidFill>
                <a:latin typeface="Comic Sans MS" pitchFamily="66" charset="0"/>
              </a:rPr>
              <a:t>Colony!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6" grpId="0" animBg="1"/>
      <p:bldP spid="8200" grpId="0" animBg="1"/>
      <p:bldP spid="8201" grpId="0" animBg="1"/>
      <p:bldP spid="8202" grpId="0" animBg="1"/>
      <p:bldP spid="8204" grpId="0" animBg="1"/>
      <p:bldP spid="82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New social structure created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1.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Peninsulares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(people from the peninsula) – born in Europe</a:t>
            </a: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2.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Creoles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born in the Americas but their ancestors were from Europe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3.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Mestizos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mixed Native American and European people</a:t>
            </a: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3.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Mulattoes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mixed African and European people</a:t>
            </a: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4.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Americans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</a:rPr>
              <a:t>4.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Africans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81600"/>
            <a:ext cx="1390650" cy="14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Documents and Settings\kcs user\Local Settings\Temporary Internet Files\Content.IE5\N0L1EPE5\MCj015014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181600"/>
            <a:ext cx="2133600" cy="142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Colonial Class System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990600"/>
            <a:ext cx="5372100" cy="4991100"/>
            <a:chOff x="1248" y="240"/>
            <a:chExt cx="4176" cy="3600"/>
          </a:xfrm>
        </p:grpSpPr>
        <p:sp>
          <p:nvSpPr>
            <p:cNvPr id="23556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419600" y="16002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334000" y="3352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05000" y="1219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Peninsulares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553200" y="16906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Creoles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81200" y="3200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Mestizos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086600" y="3200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Mulattos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905000" y="6096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Native Indians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867400" y="61102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Black Slaves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5791200" y="22098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352800" y="3733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400800" y="37338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3581400" y="525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 flipV="1">
            <a:off x="6096000" y="51816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2" grpId="0"/>
      <p:bldP spid="23563" grpId="0"/>
      <p:bldP spid="23564" grpId="0"/>
      <p:bldP spid="23565" grpId="0"/>
      <p:bldP spid="23566" grpId="0"/>
      <p:bldP spid="23567" grpId="0"/>
      <p:bldP spid="23568" grpId="0" animBg="1"/>
      <p:bldP spid="23569" grpId="0" animBg="1"/>
      <p:bldP spid="23570" grpId="0" animBg="1"/>
      <p:bldP spid="23571" grpId="0" animBg="1"/>
      <p:bldP spid="235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373902" cy="3733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Map of the known world (1400s)</a:t>
            </a:r>
            <a:endParaRPr lang="en-US" sz="4400" dirty="0"/>
          </a:p>
        </p:txBody>
      </p:sp>
      <p:pic>
        <p:nvPicPr>
          <p:cNvPr id="5" name="14.1 intro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724400" y="5791200"/>
            <a:ext cx="304800" cy="304800"/>
          </a:xfrm>
          <a:prstGeom prst="rect">
            <a:avLst/>
          </a:prstGeom>
        </p:spPr>
      </p:pic>
      <p:pic>
        <p:nvPicPr>
          <p:cNvPr id="12" name="Picture 3" descr="world-Germanus-late 15c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t="1616" r="1250" b="3030"/>
          <a:stretch>
            <a:fillRect/>
          </a:stretch>
        </p:blipFill>
        <p:spPr bwMode="auto">
          <a:xfrm>
            <a:off x="609600" y="1219200"/>
            <a:ext cx="4489800" cy="388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04800"/>
            <a:ext cx="4052668" cy="1953768"/>
          </a:xfrm>
        </p:spPr>
        <p:txBody>
          <a:bodyPr/>
          <a:lstStyle/>
          <a:p>
            <a:r>
              <a:rPr lang="en-US" sz="6000" dirty="0" smtClean="0"/>
              <a:t>Section 3	Pg. 482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5114778" cy="1101248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American Colonies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kcs user\Local Settings\Temporary Internet Files\Content.IE5\DLBRB59W\MPj043657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3276600" cy="2621280"/>
          </a:xfrm>
          <a:prstGeom prst="rect">
            <a:avLst/>
          </a:prstGeom>
          <a:noFill/>
        </p:spPr>
      </p:pic>
      <p:pic>
        <p:nvPicPr>
          <p:cNvPr id="9219" name="Picture 3" descr="C:\Documents and Settings\kcs user\Local Settings\Temporary Internet Files\Content.IE5\XQLKWZLE\MPj040079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252644" cy="2602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3124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h. 15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962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8" name="Picture 12" descr="NoAmer-1750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1600200" y="1114425"/>
            <a:ext cx="6019800" cy="5514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1676400" y="228600"/>
            <a:ext cx="6019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North America in 1750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France and </a:t>
            </a:r>
            <a:r>
              <a:rPr lang="en-US" dirty="0" err="1" smtClean="0"/>
              <a:t>england</a:t>
            </a:r>
            <a:r>
              <a:rPr lang="en-US" dirty="0" smtClean="0"/>
              <a:t> claim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1676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r>
              <a:rPr lang="en-US" dirty="0" smtClean="0">
                <a:solidFill>
                  <a:srgbClr val="FF0000"/>
                </a:solidFill>
              </a:rPr>
              <a:t> settles in Canada, trades furs with Native Americans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en-US" dirty="0" smtClean="0">
                <a:solidFill>
                  <a:srgbClr val="FF0000"/>
                </a:solidFill>
              </a:rPr>
              <a:t> settled the east coast of the U.S. (13 colonies)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colony was 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Jamestown</a:t>
            </a:r>
            <a:r>
              <a:rPr lang="en-US" dirty="0" smtClean="0">
                <a:solidFill>
                  <a:srgbClr val="FF0000"/>
                </a:solidFill>
              </a:rPr>
              <a:t>, VA (1607)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grew cash crops (tobacco) and imported slaves for workers also</a:t>
            </a:r>
          </a:p>
          <a:p>
            <a:endParaRPr lang="en-US" dirty="0"/>
          </a:p>
        </p:txBody>
      </p:sp>
      <p:pic>
        <p:nvPicPr>
          <p:cNvPr id="1027" name="Picture 3" descr="C:\Documents and Settings\kcs user\Local Settings\Temporary Internet Files\Content.IE5\OZBL1FS8\MCj014942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1789568" cy="3028384"/>
          </a:xfrm>
          <a:prstGeom prst="rect">
            <a:avLst/>
          </a:prstGeom>
          <a:noFill/>
        </p:spPr>
      </p:pic>
      <p:pic>
        <p:nvPicPr>
          <p:cNvPr id="1026" name="Picture 2" descr="C:\Documents and Settings\kcs user\Local Settings\Temporary Internet Files\Content.IE5\OZBL1FS8\MCj023095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657600"/>
            <a:ext cx="191226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French&amp;IndianWar-17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3886200" y="1447800"/>
            <a:ext cx="4898014" cy="505233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french</a:t>
            </a:r>
            <a:r>
              <a:rPr lang="en-US" dirty="0" smtClean="0"/>
              <a:t> and </a:t>
            </a:r>
            <a:r>
              <a:rPr lang="en-US" dirty="0" err="1" smtClean="0"/>
              <a:t>indian</a:t>
            </a:r>
            <a:r>
              <a:rPr lang="en-US" dirty="0" smtClean="0"/>
              <a:t> war (Seven Years’ War)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267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both countries territories were growing and they are competing for the same land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England wins and gets all of the land east of the Mississippi river</a:t>
            </a:r>
          </a:p>
          <a:p>
            <a:endParaRPr lang="en-US" dirty="0"/>
          </a:p>
        </p:txBody>
      </p:sp>
      <p:pic>
        <p:nvPicPr>
          <p:cNvPr id="5" name="MSj03882710000[1].wav">
            <a:hlinkClick r:id="" action="ppaction://media"/>
          </p:cNvPr>
          <p:cNvPicPr>
            <a:picLocks noRot="1" noChangeAspect="1"/>
          </p:cNvPicPr>
          <p:nvPr>
            <a:wavAudioFile r:embed="rId1" name="MSj03882710000[1].wav"/>
          </p:nvPr>
        </p:nvPicPr>
        <p:blipFill>
          <a:blip r:embed="rId4"/>
          <a:stretch>
            <a:fillRect/>
          </a:stretch>
        </p:blipFill>
        <p:spPr>
          <a:xfrm>
            <a:off x="1905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85800" y="1676400"/>
            <a:ext cx="6629400" cy="12625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France </a:t>
            </a:r>
            <a:r>
              <a:rPr lang="en-US" sz="28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--&gt; 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lost her Canadian possessions, most of her empire in India, and claims </a:t>
            </a:r>
            <a:br>
              <a:rPr lang="en-US" sz="24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US" sz="24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to lands east of the Mississippi River.</a:t>
            </a:r>
            <a:endParaRPr lang="en-US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914400" y="3276600"/>
            <a:ext cx="6400800" cy="12625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Spain --&gt;</a:t>
            </a:r>
            <a:r>
              <a:rPr lang="en-US" sz="28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got all French lands west of the Mississippi River, New Orleans, but lost Florida to England.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533400" y="4724400"/>
            <a:ext cx="6477000" cy="16318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England --&gt;</a:t>
            </a:r>
            <a:r>
              <a:rPr lang="en-US" sz="28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got all French lands in Canada, exclusive rights to Caribbean slave trade, and commercial dominance </a:t>
            </a:r>
            <a:b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in India.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47800" y="228600"/>
            <a:ext cx="6324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3333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1763 </a:t>
            </a: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  <a:sym typeface="Wingdings" pitchFamily="2" charset="2"/>
              </a:rPr>
              <a:t> Treaty of Paris</a:t>
            </a:r>
            <a:endParaRPr lang="en-US" sz="4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/>
      <p:bldP spid="162825" grpId="0"/>
      <p:bldP spid="1628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AtlanticSlaveTrade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-1" y="2590800"/>
            <a:ext cx="5257801" cy="426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6033868" cy="1877568"/>
          </a:xfrm>
        </p:spPr>
        <p:txBody>
          <a:bodyPr/>
          <a:lstStyle/>
          <a:p>
            <a:pPr algn="ctr"/>
            <a:r>
              <a:rPr lang="en-US" sz="6000" dirty="0" smtClean="0"/>
              <a:t>Section 4		Pg. 487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953000"/>
            <a:ext cx="5114778" cy="1600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Atlantic Slave Trade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4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0"/>
            <a:ext cx="3810000" cy="503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ch. 15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175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3546475" cy="5300662"/>
          </a:xfrm>
          <a:prstGeom prst="rect">
            <a:avLst/>
          </a:prstGeom>
          <a:noFill/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The Slave Trade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581400" y="1143000"/>
            <a:ext cx="5562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-Existed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Africa before the coming of the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Europeans.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-used to grow crops like sugar, tobacco, rice and cotton on plantations.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-First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boatload of African slaves brought by the Spanish in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1518.</a:t>
            </a: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-about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million Africans shipped to the Americas.</a:t>
            </a:r>
          </a:p>
        </p:txBody>
      </p:sp>
      <p:pic>
        <p:nvPicPr>
          <p:cNvPr id="2050" name="Picture 2" descr="C:\Documents and Settings\kcs user\Local Settings\Temporary Internet Files\Content.IE5\N0L1EPE5\MCj015014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67000" cy="152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trade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Europeans trade goods for slaves in Africa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Slaves brought to America and sold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Merchants buy tobacco/sugar/coffee to sell to Europe</a:t>
            </a:r>
          </a:p>
          <a:p>
            <a:endParaRPr lang="en-US" dirty="0"/>
          </a:p>
        </p:txBody>
      </p:sp>
      <p:pic>
        <p:nvPicPr>
          <p:cNvPr id="3074" name="Picture 2" descr="C:\Documents and Settings\kcs user\Local Settings\Temporary Internet Files\Content.IE5\XQLKWZLE\MPj0432792000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3041033" cy="4114800"/>
          </a:xfrm>
          <a:prstGeom prst="rect">
            <a:avLst/>
          </a:prstGeom>
          <a:noFill/>
        </p:spPr>
      </p:pic>
      <p:pic>
        <p:nvPicPr>
          <p:cNvPr id="3077" name="Picture 5" descr="C:\Documents and Settings\kcs user\Local Settings\Temporary Internet Files\Content.IE5\OZBL1FS8\MCj040467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28600"/>
            <a:ext cx="1359776" cy="1460500"/>
          </a:xfrm>
          <a:prstGeom prst="rect">
            <a:avLst/>
          </a:prstGeom>
          <a:noFill/>
        </p:spPr>
      </p:pic>
      <p:pic>
        <p:nvPicPr>
          <p:cNvPr id="3078" name="Picture 6" descr="C:\Documents and Settings\kcs user\Local Settings\Temporary Internet Files\Content.IE5\OZBL1FS8\MCj029558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876800"/>
            <a:ext cx="1923340" cy="1981200"/>
          </a:xfrm>
          <a:prstGeom prst="rect">
            <a:avLst/>
          </a:prstGeom>
          <a:noFill/>
        </p:spPr>
      </p:pic>
      <p:pic>
        <p:nvPicPr>
          <p:cNvPr id="3079" name="Picture 7" descr="C:\Documents and Settings\kcs user\Local Settings\Temporary Internet Files\Content.IE5\USO3FOJ3\MCj029560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1162337" cy="126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897880" cy="1173480"/>
          </a:xfrm>
        </p:spPr>
        <p:txBody>
          <a:bodyPr>
            <a:noAutofit/>
          </a:bodyPr>
          <a:lstStyle/>
          <a:p>
            <a:pPr algn="ctr"/>
            <a:r>
              <a:rPr sz="4800" smtClean="0"/>
              <a:t>The middle passage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696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journey from Africa to the new world on slave ships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slaves were bought or sometimes captured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long and dangerous journey (up to 3 months)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crowded and cramped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many died from disease, mistreatment or suicide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90600" y="0"/>
            <a:ext cx="7010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African Captives</a:t>
            </a:r>
            <a:b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</a:b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Thrown Overboard</a:t>
            </a:r>
          </a:p>
        </p:txBody>
      </p:sp>
      <p:pic>
        <p:nvPicPr>
          <p:cNvPr id="30724" name="Picture 4" descr="AfricansThrownOver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6019800" cy="4514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76400" y="6096000"/>
            <a:ext cx="579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Sharks followed the slave ships!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288925"/>
            <a:ext cx="70866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900" dirty="0">
                <a:solidFill>
                  <a:schemeClr val="bg2"/>
                </a:solidFill>
                <a:latin typeface="Baskerville Old Face" pitchFamily="18" charset="0"/>
              </a:rPr>
              <a:t>Motives for European Exploration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67818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dirty="0">
                <a:solidFill>
                  <a:srgbClr val="FFC000"/>
                </a:solidFill>
                <a:latin typeface="Comic Sans MS" pitchFamily="66" charset="0"/>
              </a:rPr>
              <a:t>Crusades </a:t>
            </a: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 by-pass </a:t>
            </a:r>
            <a:r>
              <a:rPr lang="en-US" sz="2600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middle-men to </a:t>
            </a: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get to Asia.</a:t>
            </a:r>
            <a:endParaRPr lang="en-US" sz="2600" dirty="0">
              <a:solidFill>
                <a:srgbClr val="FFC000"/>
              </a:solidFill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dirty="0">
                <a:solidFill>
                  <a:srgbClr val="FFC000"/>
                </a:solidFill>
                <a:latin typeface="Comic Sans MS" pitchFamily="66" charset="0"/>
              </a:rPr>
              <a:t>Renaissance </a:t>
            </a: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 curiosity about other lands and peoples.</a:t>
            </a:r>
            <a:endParaRPr lang="en-US" sz="2600" dirty="0">
              <a:solidFill>
                <a:srgbClr val="FFC000"/>
              </a:solidFill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dirty="0">
                <a:solidFill>
                  <a:srgbClr val="FFC000"/>
                </a:solidFill>
                <a:latin typeface="Comic Sans MS" pitchFamily="66" charset="0"/>
              </a:rPr>
              <a:t>Reformation </a:t>
            </a: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600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spreading Christianity</a:t>
            </a:r>
            <a:endParaRPr lang="en-US" sz="2600" dirty="0">
              <a:solidFill>
                <a:srgbClr val="FFC000"/>
              </a:solidFill>
              <a:latin typeface="Comic Sans MS" pitchFamily="66" charset="0"/>
              <a:sym typeface="Wingdings" pitchFamily="2" charset="2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Monarchs seeking new sources of </a:t>
            </a:r>
            <a:r>
              <a:rPr lang="en-US" sz="2600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revenue</a:t>
            </a:r>
            <a:endParaRPr lang="en-US" sz="2600" dirty="0">
              <a:solidFill>
                <a:srgbClr val="FFC000"/>
              </a:solidFill>
              <a:latin typeface="Comic Sans MS" pitchFamily="66" charset="0"/>
              <a:sym typeface="Wingdings" pitchFamily="2" charset="2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Technological </a:t>
            </a:r>
            <a:r>
              <a:rPr lang="en-US" sz="2600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advances</a:t>
            </a:r>
            <a:endParaRPr lang="en-US" sz="2600" dirty="0">
              <a:solidFill>
                <a:srgbClr val="FFC000"/>
              </a:solidFill>
              <a:latin typeface="Comic Sans MS" pitchFamily="66" charset="0"/>
              <a:sym typeface="Wingdings" pitchFamily="2" charset="2"/>
            </a:endParaRPr>
          </a:p>
          <a:p>
            <a:pPr marL="515938" indent="-515938">
              <a:spcBef>
                <a:spcPct val="50000"/>
              </a:spcBef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dirty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Fame and </a:t>
            </a:r>
            <a:r>
              <a:rPr lang="en-US" sz="2600" dirty="0" smtClean="0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fortune</a:t>
            </a:r>
            <a:endParaRPr lang="en-US" sz="2600" dirty="0">
              <a:solidFill>
                <a:srgbClr val="FFC0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 descr="C:\Documents and Settings\kcs user\Local Settings\Temporary Internet Files\Content.IE5\6LWV2ASH\MCBD08125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017679" cy="978103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O2MTIK9J\MPj043657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694944" cy="1037968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RZ8MLF63\MPj042760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1710027" cy="1138237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6LWV2ASH\MMj0354701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038600"/>
            <a:ext cx="590550" cy="781050"/>
          </a:xfrm>
          <a:prstGeom prst="rect">
            <a:avLst/>
          </a:prstGeom>
          <a:noFill/>
        </p:spPr>
      </p:pic>
      <p:pic>
        <p:nvPicPr>
          <p:cNvPr id="8" name="Picture 12" descr="C:\Documents and Settings\kcs user\Local Settings\Temporary Internet Files\Content.IE5\XQLKWZLE\MMj0283622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029200"/>
            <a:ext cx="685800" cy="546497"/>
          </a:xfrm>
          <a:prstGeom prst="rect">
            <a:avLst/>
          </a:prstGeom>
          <a:noFill/>
        </p:spPr>
      </p:pic>
      <p:pic>
        <p:nvPicPr>
          <p:cNvPr id="2054" name="Picture 6" descr="C:\Documents and Settings\kcs user\Local Settings\Temporary Internet Files\Content.IE5\VQ9O9UI6\MMj0336338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791200"/>
            <a:ext cx="73342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Slave Ship</a:t>
            </a:r>
          </a:p>
        </p:txBody>
      </p:sp>
      <p:pic>
        <p:nvPicPr>
          <p:cNvPr id="28676" name="Picture 4" descr="SlaveShipPlan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533400" y="1066800"/>
            <a:ext cx="8229600" cy="4972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403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“Middle Passage”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“Coffin” Position Below Deck</a:t>
            </a:r>
          </a:p>
        </p:txBody>
      </p:sp>
      <p:pic>
        <p:nvPicPr>
          <p:cNvPr id="29700" name="Picture 4" descr="CoffinPosition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295400" y="1905000"/>
            <a:ext cx="6705600" cy="4576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81000"/>
            <a:ext cx="5105400" cy="1344168"/>
          </a:xfrm>
        </p:spPr>
        <p:txBody>
          <a:bodyPr/>
          <a:lstStyle/>
          <a:p>
            <a:r>
              <a:rPr lang="en-US" dirty="0" smtClean="0"/>
              <a:t>Global Exchange		Page 491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5114778" cy="1101248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</a:rPr>
              <a:t>Section 5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kcs user\Local Settings\Temporary Internet Files\Content.IE5\6LWV2ASH\MPj043342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834454" cy="3886200"/>
          </a:xfrm>
          <a:prstGeom prst="rect">
            <a:avLst/>
          </a:prstGeom>
          <a:noFill/>
        </p:spPr>
      </p:pic>
      <p:pic>
        <p:nvPicPr>
          <p:cNvPr id="1027" name="Picture 3" descr="C:\Documents and Settings\kcs user\Local Settings\Temporary Internet Files\Content.IE5\1Z2UU1H4\MCj04247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962400"/>
            <a:ext cx="2403265" cy="2209800"/>
          </a:xfrm>
          <a:prstGeom prst="rect">
            <a:avLst/>
          </a:prstGeom>
          <a:noFill/>
        </p:spPr>
      </p:pic>
      <p:pic>
        <p:nvPicPr>
          <p:cNvPr id="6" name="ch. 15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Columbian Exchange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transfer of goods to and from the Americas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92D050"/>
                </a:solidFill>
              </a:rPr>
              <a:t>get</a:t>
            </a:r>
            <a:r>
              <a:rPr lang="en-US" dirty="0" smtClean="0">
                <a:solidFill>
                  <a:srgbClr val="92D050"/>
                </a:solidFill>
              </a:rPr>
              <a:t>: new healthy crops (corn, potatoes).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Allows population to grow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92D050"/>
                </a:solidFill>
              </a:rPr>
              <a:t>get</a:t>
            </a:r>
            <a:r>
              <a:rPr lang="en-US" dirty="0" smtClean="0">
                <a:solidFill>
                  <a:srgbClr val="92D050"/>
                </a:solidFill>
              </a:rPr>
              <a:t> : livestock (including horses) and disease.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Native population decreases by about 90%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massive immigration to the Americas also occurs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-opportunities for wealth and a new life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The “Columbian Exchange”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rot="-453517">
            <a:off x="3581400" y="2438400"/>
            <a:ext cx="3200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-10009384">
            <a:off x="3730625" y="3733800"/>
            <a:ext cx="3505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5" name="Picture 5" descr="euro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4415">
            <a:off x="6781800" y="1524000"/>
            <a:ext cx="2162175" cy="1752600"/>
          </a:xfrm>
          <a:prstGeom prst="rect">
            <a:avLst/>
          </a:prstGeom>
          <a:noFill/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 rot="5943679">
            <a:off x="7797800" y="3162300"/>
            <a:ext cx="7620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9" name="Picture 9" descr="af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3819525"/>
            <a:ext cx="1533525" cy="1666875"/>
          </a:xfrm>
          <a:prstGeom prst="rect">
            <a:avLst/>
          </a:prstGeom>
          <a:noFill/>
        </p:spPr>
      </p:pic>
      <p:pic>
        <p:nvPicPr>
          <p:cNvPr id="35850" name="Picture 10" descr="Latin Amer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362200"/>
            <a:ext cx="1752600" cy="1905000"/>
          </a:xfrm>
          <a:prstGeom prst="rect">
            <a:avLst/>
          </a:prstGeom>
          <a:noFill/>
        </p:spPr>
      </p:pic>
      <p:graphicFrame>
        <p:nvGraphicFramePr>
          <p:cNvPr id="36041" name="Group 201"/>
          <p:cNvGraphicFramePr>
            <a:graphicFrameLocks noGrp="1"/>
          </p:cNvGraphicFramePr>
          <p:nvPr/>
        </p:nvGraphicFramePr>
        <p:xfrm>
          <a:off x="1676400" y="990600"/>
          <a:ext cx="5562600" cy="1527175"/>
        </p:xfrm>
        <a:graphic>
          <a:graphicData uri="http://schemas.openxmlformats.org/drawingml/2006/table">
            <a:tbl>
              <a:tblPr/>
              <a:tblGrid>
                <a:gridCol w="1162050"/>
                <a:gridCol w="1276350"/>
                <a:gridCol w="1212850"/>
                <a:gridCol w="19113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Squash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Avocado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Peppers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Sweet Potatoes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Turkey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Pumpkin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Tobacco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Quinine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Cocoa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Pineapple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Cassava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POTATO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Peanut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TOMATO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Vanilla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MAIZE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</a:rPr>
                        <a:t>Syphilis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096" name="Group 256"/>
          <p:cNvGraphicFramePr>
            <a:graphicFrameLocks noGrp="1"/>
          </p:cNvGraphicFramePr>
          <p:nvPr/>
        </p:nvGraphicFramePr>
        <p:xfrm>
          <a:off x="914400" y="4419600"/>
          <a:ext cx="6400800" cy="2133600"/>
        </p:xfrm>
        <a:graphic>
          <a:graphicData uri="http://schemas.openxmlformats.org/drawingml/2006/table">
            <a:tbl>
              <a:tblPr/>
              <a:tblGrid>
                <a:gridCol w="1744663"/>
                <a:gridCol w="1890712"/>
                <a:gridCol w="1622425"/>
                <a:gridCol w="114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Olive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COFFEE BEAN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Banana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Rice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Onion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Turnip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Honeybee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Barley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Grape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Peach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SUGAR CANE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Oats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Citrus Fruits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Pear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Wheat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HORSE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Cattle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Sheep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Pigs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Smallpox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Flu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Typhus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Measles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Malaria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Diptheria</a:t>
                      </a:r>
                      <a:endParaRPr kumimoji="0" lang="en-US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Whooping Cough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084" name="Group 244"/>
          <p:cNvGraphicFramePr>
            <a:graphicFrameLocks noGrp="1"/>
          </p:cNvGraphicFramePr>
          <p:nvPr/>
        </p:nvGraphicFramePr>
        <p:xfrm>
          <a:off x="6686550" y="3122613"/>
          <a:ext cx="1162050" cy="917575"/>
        </p:xfrm>
        <a:graphic>
          <a:graphicData uri="http://schemas.openxmlformats.org/drawingml/2006/table">
            <a:tbl>
              <a:tblPr/>
              <a:tblGrid>
                <a:gridCol w="11620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 Trinkets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 Liquor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 GUNS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3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business practices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merchants try to maximize their profits</a:t>
            </a:r>
          </a:p>
          <a:p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Joint-stock companies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groups of people sharing the costs and profits of a business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people who start and organize a business</a:t>
            </a:r>
          </a:p>
          <a:p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Mercantilism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idea of exporting (selling) more than you import (buy)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Mercantilism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647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24F00"/>
              </a:buClr>
              <a:buSzPct val="110000"/>
              <a:buFont typeface="Lucida Sans" pitchFamily="34" charset="0"/>
              <a:buBlip>
                <a:blip r:embed="rId2"/>
              </a:buBlip>
            </a:pP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The economy and trade </a:t>
            </a:r>
            <a:b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  are essential to the health</a:t>
            </a:r>
            <a:b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  and safety of the nation.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124200"/>
            <a:ext cx="6705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Get as much gold and silver</a:t>
            </a:r>
            <a:b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you </a:t>
            </a:r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can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Establish a </a:t>
            </a:r>
            <a:r>
              <a:rPr lang="en-US" sz="3200" b="1" u="sng" dirty="0">
                <a:solidFill>
                  <a:srgbClr val="FF0000"/>
                </a:solidFill>
                <a:latin typeface="Comic Sans MS" pitchFamily="66" charset="0"/>
              </a:rPr>
              <a:t>favorable balance </a:t>
            </a:r>
            <a:br>
              <a:rPr lang="en-US" sz="3200" b="1" u="sng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b="1" u="sng" dirty="0">
                <a:solidFill>
                  <a:srgbClr val="FF0000"/>
                </a:solidFill>
                <a:latin typeface="Comic Sans MS" pitchFamily="66" charset="0"/>
              </a:rPr>
              <a:t>of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trade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Get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colonies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Columbian Exchange Video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4:59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15.5 Columbian exchange video (5min)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2057400"/>
            <a:ext cx="6019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Search for Spices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trade existed with Asia for centuries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learned of valuable goods from the travels of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Polo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found spices, silk, gold and other valuables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trade over land went through many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middle-men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which increased the price of goods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some </a:t>
            </a:r>
            <a:r>
              <a:rPr lang="en-US" smtClean="0">
                <a:solidFill>
                  <a:srgbClr val="0070C0"/>
                </a:solidFill>
              </a:rPr>
              <a:t>countries began </a:t>
            </a:r>
            <a:r>
              <a:rPr lang="en-US" dirty="0" smtClean="0">
                <a:solidFill>
                  <a:srgbClr val="0070C0"/>
                </a:solidFill>
              </a:rPr>
              <a:t>to try to reach Asia by sailing</a:t>
            </a:r>
          </a:p>
          <a:p>
            <a:endParaRPr lang="en-US" dirty="0"/>
          </a:p>
        </p:txBody>
      </p:sp>
      <p:pic>
        <p:nvPicPr>
          <p:cNvPr id="5" name="Picture 4" descr="marco p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181599"/>
            <a:ext cx="1447800" cy="152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52044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led by 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Henry the Navigator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was the first country to explore 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built navigation schools for sailors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057400"/>
            <a:ext cx="352044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used new technology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caravel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ship (triangular sails, can go against the wind)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astrolabe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92D050"/>
                </a:solidFill>
              </a:rPr>
              <a:t>sextant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dirty="0" smtClean="0">
                <a:solidFill>
                  <a:srgbClr val="92D050"/>
                </a:solidFill>
              </a:rPr>
              <a:t>compass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(for location and direction)</a:t>
            </a:r>
          </a:p>
          <a:p>
            <a:endParaRPr lang="en-US" dirty="0"/>
          </a:p>
        </p:txBody>
      </p:sp>
      <p:pic>
        <p:nvPicPr>
          <p:cNvPr id="5" name="Picture 5" descr="Henry the Navigator-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787" r="1712" b="13637"/>
          <a:stretch>
            <a:fillRect/>
          </a:stretch>
        </p:blipFill>
        <p:spPr bwMode="auto">
          <a:xfrm>
            <a:off x="1439056" y="5181600"/>
            <a:ext cx="1220449" cy="13786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5" name="Picture 3" descr="C:\Documents and Settings\kcs user\Local Settings\Temporary Internet Files\Content.IE5\1Z2UU1H4\MCj023146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2485664" cy="1981200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M37NOBYK\MCj0189434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455" y="0"/>
            <a:ext cx="432954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New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Technologies</a:t>
            </a:r>
            <a:endParaRPr lang="en-US" sz="3400" b="1" dirty="0">
              <a:solidFill>
                <a:schemeClr val="accent4">
                  <a:lumMod val="40000"/>
                  <a:lumOff val="6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Astrolabe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(1532)</a:t>
            </a:r>
          </a:p>
        </p:txBody>
      </p:sp>
      <p:pic>
        <p:nvPicPr>
          <p:cNvPr id="64517" name="Picture 5" descr="Hartman Astrolabe - 15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581400"/>
            <a:ext cx="1612900" cy="2209800"/>
          </a:xfrm>
          <a:prstGeom prst="rect">
            <a:avLst/>
          </a:prstGeo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953000" y="10668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Better Maps </a:t>
            </a:r>
          </a:p>
        </p:txBody>
      </p:sp>
      <p:pic>
        <p:nvPicPr>
          <p:cNvPr id="64519" name="Picture 7" descr="potulan map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l="8667" t="3957"/>
          <a:stretch>
            <a:fillRect/>
          </a:stretch>
        </p:blipFill>
        <p:spPr bwMode="auto">
          <a:xfrm>
            <a:off x="4953000" y="1676400"/>
            <a:ext cx="2895600" cy="2116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09600" y="990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Sextant</a:t>
            </a:r>
          </a:p>
        </p:txBody>
      </p:sp>
      <p:pic>
        <p:nvPicPr>
          <p:cNvPr id="64521" name="Picture 9" descr="sextant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457200" y="1447800"/>
            <a:ext cx="2076450" cy="1922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029200" y="6172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None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Mariner’s Compass</a:t>
            </a:r>
          </a:p>
        </p:txBody>
      </p:sp>
      <p:pic>
        <p:nvPicPr>
          <p:cNvPr id="64523" name="Picture 11" descr="Mariner Compas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5410200" y="4038600"/>
            <a:ext cx="2106613" cy="210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8" grpId="0"/>
      <p:bldP spid="64520" grpId="0"/>
      <p:bldP spid="64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first traveled along the coast of Africa and traded with natives and made maps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1488, </a:t>
            </a:r>
            <a:r>
              <a:rPr lang="en-US" u="sng" dirty="0" err="1" smtClean="0">
                <a:solidFill>
                  <a:srgbClr val="00B0F0"/>
                </a:solidFill>
              </a:rPr>
              <a:t>Bartholomeu</a:t>
            </a:r>
            <a:r>
              <a:rPr lang="en-US" u="sng" dirty="0" smtClean="0">
                <a:solidFill>
                  <a:srgbClr val="00B0F0"/>
                </a:solidFill>
              </a:rPr>
              <a:t> Dias</a:t>
            </a:r>
            <a:r>
              <a:rPr lang="en-US" dirty="0" smtClean="0">
                <a:solidFill>
                  <a:srgbClr val="00B0F0"/>
                </a:solidFill>
              </a:rPr>
              <a:t> eventually cleared the bottom of Africa (The Cape of Good Hope)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1497, </a:t>
            </a:r>
            <a:r>
              <a:rPr lang="en-US" u="sng" dirty="0" smtClean="0">
                <a:solidFill>
                  <a:srgbClr val="00B0F0"/>
                </a:solidFill>
              </a:rPr>
              <a:t>Vasco </a:t>
            </a:r>
            <a:r>
              <a:rPr lang="en-US" u="sng" dirty="0" err="1" smtClean="0">
                <a:solidFill>
                  <a:srgbClr val="00B0F0"/>
                </a:solidFill>
              </a:rPr>
              <a:t>da</a:t>
            </a:r>
            <a:r>
              <a:rPr lang="en-US" u="sng" dirty="0" smtClean="0">
                <a:solidFill>
                  <a:srgbClr val="00B0F0"/>
                </a:solidFill>
              </a:rPr>
              <a:t> Gama</a:t>
            </a:r>
            <a:r>
              <a:rPr lang="en-US" dirty="0" smtClean="0">
                <a:solidFill>
                  <a:srgbClr val="00B0F0"/>
                </a:solidFill>
              </a:rPr>
              <a:t> reaches India and finds trading partners</a:t>
            </a:r>
          </a:p>
          <a:p>
            <a:endParaRPr lang="en-US" dirty="0"/>
          </a:p>
        </p:txBody>
      </p:sp>
      <p:pic>
        <p:nvPicPr>
          <p:cNvPr id="5" name="Picture 5" descr="Portuguese carv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886200" y="2438400"/>
            <a:ext cx="4004290" cy="3429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CARAVEL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72200" cy="624840"/>
          </a:xfrm>
        </p:spPr>
        <p:txBody>
          <a:bodyPr/>
          <a:lstStyle/>
          <a:p>
            <a:pPr algn="ctr"/>
            <a:r>
              <a:rPr lang="en-US" dirty="0" smtClean="0"/>
              <a:t>Spain starts Exploring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CHRISTOPHER COLUMBUS</a:t>
            </a:r>
            <a:endParaRPr lang="en-US" sz="24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Total Voyages</a:t>
            </a:r>
            <a:endParaRPr lang="en-US" sz="24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(from Italy) tries to reach Asia by sailing west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lands in the Bahamas but thinks he is in the East Indies (Asia)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calls the natives “Indians”</a:t>
            </a:r>
          </a:p>
          <a:p>
            <a:endParaRPr lang="en-US" dirty="0"/>
          </a:p>
        </p:txBody>
      </p:sp>
      <p:pic>
        <p:nvPicPr>
          <p:cNvPr id="7" name="Picture 3" descr="Columbus in the Caribbe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925919"/>
            <a:ext cx="3521075" cy="36856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5" descr="lg_pal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89268"/>
            <a:ext cx="1320163" cy="16395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Explorers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new world had been discovered, named “</a:t>
            </a:r>
            <a:r>
              <a:rPr lang="en-US" dirty="0" smtClean="0">
                <a:solidFill>
                  <a:srgbClr val="FFC000"/>
                </a:solidFill>
              </a:rPr>
              <a:t>America</a:t>
            </a:r>
            <a:r>
              <a:rPr lang="en-US" dirty="0" smtClean="0">
                <a:solidFill>
                  <a:srgbClr val="00B050"/>
                </a:solidFill>
              </a:rPr>
              <a:t>” after </a:t>
            </a:r>
            <a:r>
              <a:rPr lang="en-US" u="sng" dirty="0" err="1" smtClean="0">
                <a:solidFill>
                  <a:srgbClr val="FF0000"/>
                </a:solidFill>
              </a:rPr>
              <a:t>Amerigo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Vespucci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(navigator who kept a journal and described the beauty of  the land)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leads to more exploration in a new place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still searching for a </a:t>
            </a:r>
            <a:r>
              <a:rPr lang="en-US" u="sng" dirty="0" smtClean="0">
                <a:solidFill>
                  <a:srgbClr val="FFC000"/>
                </a:solidFill>
              </a:rPr>
              <a:t>northwest passage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– shortcut to Asia through America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Ferdinand Magellan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searches and travels around the whole world but no shortcut was found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Documents and Settings\kcs user\Local Settings\Temporary Internet Files\Content.IE5\1Z2UU1H4\MCj041524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724400"/>
            <a:ext cx="2909935" cy="1714085"/>
          </a:xfrm>
          <a:prstGeom prst="rect">
            <a:avLst/>
          </a:prstGeom>
          <a:noFill/>
        </p:spPr>
      </p:pic>
      <p:pic>
        <p:nvPicPr>
          <p:cNvPr id="5122" name="Picture 2" descr="C:\Documents and Settings\kcs user\Local Settings\Temporary Internet Files\Content.IE5\6LWV2ASH\MMj02362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876800"/>
            <a:ext cx="203030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326</TotalTime>
  <Words>1090</Words>
  <Application>Microsoft Office PowerPoint</Application>
  <PresentationFormat>On-screen Show (4:3)</PresentationFormat>
  <Paragraphs>207</Paragraphs>
  <Slides>37</Slides>
  <Notes>11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Opulent</vt:lpstr>
      <vt:lpstr>Chapter 14.1 and 15 </vt:lpstr>
      <vt:lpstr>Map of the known world (1400s)</vt:lpstr>
      <vt:lpstr>Slide 3</vt:lpstr>
      <vt:lpstr>The Search for Spices</vt:lpstr>
      <vt:lpstr>Slide 5</vt:lpstr>
      <vt:lpstr>Slide 6</vt:lpstr>
      <vt:lpstr>Slide 7</vt:lpstr>
      <vt:lpstr>Spain starts Exploring</vt:lpstr>
      <vt:lpstr>Other Explorers</vt:lpstr>
      <vt:lpstr>Chapter 15, Section 1  Pg. 471</vt:lpstr>
      <vt:lpstr>Slide 11</vt:lpstr>
      <vt:lpstr>Conquistadors (Spanish Conquerors) enter the new world</vt:lpstr>
      <vt:lpstr>Slide 13</vt:lpstr>
      <vt:lpstr>Slide 14</vt:lpstr>
      <vt:lpstr>Section 2 Page 477</vt:lpstr>
      <vt:lpstr>Spain takes strict control</vt:lpstr>
      <vt:lpstr>Slide 17</vt:lpstr>
      <vt:lpstr>New social structure created</vt:lpstr>
      <vt:lpstr>Slide 19</vt:lpstr>
      <vt:lpstr>Section 3 Pg. 482</vt:lpstr>
      <vt:lpstr>Slide 21</vt:lpstr>
      <vt:lpstr>France and england claim land</vt:lpstr>
      <vt:lpstr>The french and indian war (Seven Years’ War)</vt:lpstr>
      <vt:lpstr>Slide 24</vt:lpstr>
      <vt:lpstr>Section 4  Pg. 487</vt:lpstr>
      <vt:lpstr>Slide 26</vt:lpstr>
      <vt:lpstr>Triangular trade</vt:lpstr>
      <vt:lpstr>The middle passage</vt:lpstr>
      <vt:lpstr>Slide 29</vt:lpstr>
      <vt:lpstr>Slide 30</vt:lpstr>
      <vt:lpstr>Slide 31</vt:lpstr>
      <vt:lpstr>Global Exchange  Page 491</vt:lpstr>
      <vt:lpstr>Columbian Exchange </vt:lpstr>
      <vt:lpstr>Slide 34</vt:lpstr>
      <vt:lpstr>new business practices occur</vt:lpstr>
      <vt:lpstr>Slide 36</vt:lpstr>
      <vt:lpstr>Columbian Exchange Video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14.1 and 15 </dc:title>
  <dc:creator/>
  <cp:lastModifiedBy>KCS</cp:lastModifiedBy>
  <cp:revision>55</cp:revision>
  <dcterms:created xsi:type="dcterms:W3CDTF">2006-08-16T00:00:00Z</dcterms:created>
  <dcterms:modified xsi:type="dcterms:W3CDTF">2008-11-17T18:50:21Z</dcterms:modified>
</cp:coreProperties>
</file>