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53" autoAdjust="0"/>
    <p:restoredTop sz="94718" autoAdjust="0"/>
  </p:normalViewPr>
  <p:slideViewPr>
    <p:cSldViewPr>
      <p:cViewPr varScale="1">
        <p:scale>
          <a:sx n="70" d="100"/>
          <a:sy n="70" d="100"/>
        </p:scale>
        <p:origin x="-3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6F858F4-0498-48A4-8D67-8F66FDE42ADE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F144EEF-7B9E-4E80-88FA-21D40E1397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515EAB-12E9-4327-85F4-A03FE2526755}" type="slidenum">
              <a:rPr lang="en-US"/>
              <a:pPr/>
              <a:t>3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1BD9C2-0F7F-4F78-9A8A-1E3F834C67BD}" type="slidenum">
              <a:rPr lang="en-US"/>
              <a:pPr/>
              <a:t>4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5/18/2012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file:///H:\Lessons\WH%20ch.%2028%20(Social%20Changes,%20Totalitarianism)\american%20gangster%20theme.wav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42.jpeg"/><Relationship Id="rId5" Type="http://schemas.openxmlformats.org/officeDocument/2006/relationships/image" Target="../media/image41.wmf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jpeg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albfs01\home$\teachers\Mike.Wolford\Lessons\WH%20ch.%2028%20(Social%20Changes,%20Totalitarianism)\american%20gangster%20theme.wav" TargetMode="External"/><Relationship Id="rId6" Type="http://schemas.openxmlformats.org/officeDocument/2006/relationships/image" Target="../media/image50.wmf"/><Relationship Id="rId5" Type="http://schemas.openxmlformats.org/officeDocument/2006/relationships/image" Target="../media/image49.jpeg"/><Relationship Id="rId4" Type="http://schemas.openxmlformats.org/officeDocument/2006/relationships/image" Target="../media/image48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7.jpeg"/><Relationship Id="rId2" Type="http://schemas.openxmlformats.org/officeDocument/2006/relationships/audio" Target="file:///\\albfs01\home$\teachers\Mike.Wolford\Lessons\WH%20ch.%2028%20(Social%20Changes,%20Totalitarianism)\american%20gangster%20theme.wav" TargetMode="External"/><Relationship Id="rId1" Type="http://schemas.openxmlformats.org/officeDocument/2006/relationships/audio" Target="file:///\\albfs01\home$\teachers\Mike.Wolford\Lessons\WH%20ch.%2028%20(Social%20Changes,%20Totalitarianism)\j0074306.mid" TargetMode="Externa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ewsound2000.com/parentsite/images/fulls/NST064.jpg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accuweather.ap.org/cgi-bin/apdownload.pl?5199728+Intl_Photos+accuweather.ap.org:80+++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angelfire.com/film/Chaplin/charlientramp.jpg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images.google.com/imgres?imgurl=www.borg.com/~dave2/ak165.jpg&amp;imgrefurl=http://www.borg.com/~dave2/dave3.htm&amp;h=300&amp;w=274&amp;prev=/images?q=antique+radio&amp;start=20&amp;svnum=10&amp;hl=en&amp;lr=&amp;ie=UTF-8&amp;sa=N" TargetMode="External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clink.org/aclibrary/75th/flappers.jpg" TargetMode="External"/><Relationship Id="rId13" Type="http://schemas.openxmlformats.org/officeDocument/2006/relationships/image" Target="../media/image13.jpeg"/><Relationship Id="rId18" Type="http://schemas.openxmlformats.org/officeDocument/2006/relationships/hyperlink" Target="http://www.artcontempora.com/macintosh/available/fournol/armstrong.html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10.jpeg"/><Relationship Id="rId12" Type="http://schemas.openxmlformats.org/officeDocument/2006/relationships/hyperlink" Target="http://images.google.com/imgres?imgurl=www.yale.edu/glc/tangledroots/fitzgerald.jpg&amp;imgrefurl=http://www.yale.edu/glc/tangledroots/tr12bb6.htm&amp;h=-1&amp;w=-1&amp;prev=/images?q=F.+Scott+Fitzgerald&amp;start=100&amp;svnum=10&amp;hl=en&amp;lr=&amp;ie=UTF-8&amp;sa%253" TargetMode="External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hyperlink" Target="http://www.theworldsgreatbooks.com/images/Literature/oldmangood.jpg" TargetMode="External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uwadmnweb.uwyo.edu/ahc/jpgs/womenshistory2002/Women's%20History%20Web%20Photos/flappers.jpg" TargetMode="External"/><Relationship Id="rId11" Type="http://schemas.openxmlformats.org/officeDocument/2006/relationships/image" Target="../media/image12.jpeg"/><Relationship Id="rId5" Type="http://schemas.openxmlformats.org/officeDocument/2006/relationships/audio" Target="../media/audio3.wav"/><Relationship Id="rId15" Type="http://schemas.openxmlformats.org/officeDocument/2006/relationships/image" Target="../media/image14.jpeg"/><Relationship Id="rId10" Type="http://schemas.openxmlformats.org/officeDocument/2006/relationships/hyperlink" Target="http://images.google.com/imgres?imgurl=www.ifas.org/books/000306.gif&amp;imgrefurl=http://www.ifas.org/books/000306.html&amp;h=268&amp;w=175&amp;prev=/images?q=F.+Scott+Fitzgerald&amp;start=100&amp;svnum=10&amp;hl=en&amp;lr=&amp;ie=UTF-8&amp;sa=N" TargetMode="External"/><Relationship Id="rId19" Type="http://schemas.openxmlformats.org/officeDocument/2006/relationships/image" Target="../media/image16.png"/><Relationship Id="rId4" Type="http://schemas.openxmlformats.org/officeDocument/2006/relationships/audio" Target="../media/audio2.wav"/><Relationship Id="rId9" Type="http://schemas.openxmlformats.org/officeDocument/2006/relationships/image" Target="../media/image11.jpeg"/><Relationship Id="rId14" Type="http://schemas.openxmlformats.org/officeDocument/2006/relationships/hyperlink" Target="http://images.google.com/imgres?imgurl=www.leckel.com/private/pictures/ernest.gif&amp;imgrefurl=http://www.leckel.com/private/hobbies.htm&amp;h=225&amp;w=177&amp;prev=/images?q=+Ernest++Hemingway&amp;start=20&amp;svnum=10&amp;hl=en&amp;lr=&amp;ie=UTF-8&amp;sa=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5" Type="http://schemas.openxmlformats.org/officeDocument/2006/relationships/image" Target="../media/image26.jpeg"/><Relationship Id="rId4" Type="http://schemas.openxmlformats.org/officeDocument/2006/relationships/image" Target="../media/image25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0.wmf"/><Relationship Id="rId2" Type="http://schemas.openxmlformats.org/officeDocument/2006/relationships/audio" Target="file:///\\albfs01\home$\teachers\Mike.Wolford\Miscellaneous\sounds\songs\american%20gangster%20theme.wav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29.jpeg"/><Relationship Id="rId5" Type="http://schemas.openxmlformats.org/officeDocument/2006/relationships/image" Target="../media/image28.wmf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838200"/>
            <a:ext cx="7851648" cy="1828800"/>
          </a:xfrm>
        </p:spPr>
        <p:txBody>
          <a:bodyPr/>
          <a:lstStyle/>
          <a:p>
            <a:r>
              <a:rPr lang="en-US" dirty="0" smtClean="0"/>
              <a:t>Chapter 28	The World Between Wars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953000"/>
            <a:ext cx="7854696" cy="17526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Section 1  Page 884</a:t>
            </a:r>
          </a:p>
          <a:p>
            <a:pPr algn="l"/>
            <a:r>
              <a:rPr lang="en-US" sz="3200" dirty="0" smtClean="0"/>
              <a:t>Postwar Social Changes</a:t>
            </a:r>
            <a:endParaRPr lang="en-US" sz="3200" dirty="0"/>
          </a:p>
        </p:txBody>
      </p:sp>
      <p:pic>
        <p:nvPicPr>
          <p:cNvPr id="1026" name="Picture 2" descr="C:\Documents and Settings\kcs user\Local Settings\Temporary Internet Files\Content.IE5\S92NGD6J\MCEN00991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981200"/>
            <a:ext cx="1903412" cy="2712702"/>
          </a:xfrm>
          <a:prstGeom prst="rect">
            <a:avLst/>
          </a:prstGeom>
          <a:noFill/>
        </p:spPr>
      </p:pic>
      <p:pic>
        <p:nvPicPr>
          <p:cNvPr id="5" name="Picture 7" descr="hitl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2895600"/>
            <a:ext cx="2883482" cy="1916113"/>
          </a:xfrm>
          <a:prstGeom prst="rect">
            <a:avLst/>
          </a:prstGeom>
          <a:noFill/>
        </p:spPr>
      </p:pic>
      <p:pic>
        <p:nvPicPr>
          <p:cNvPr id="6" name="Picture 18" descr="klika_iraq011"/>
          <p:cNvPicPr>
            <a:picLocks noChangeAspect="1" noChangeArrowheads="1"/>
          </p:cNvPicPr>
          <p:nvPr/>
        </p:nvPicPr>
        <p:blipFill>
          <a:blip r:embed="rId6" cstate="print"/>
          <a:srcRect l="1909" t="1408" r="2626"/>
          <a:stretch>
            <a:fillRect/>
          </a:stretch>
        </p:blipFill>
        <p:spPr bwMode="auto">
          <a:xfrm>
            <a:off x="6324600" y="2910840"/>
            <a:ext cx="2667000" cy="37338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" name="american gangster them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 flipV="1">
            <a:off x="5105400" y="5181600"/>
            <a:ext cx="228600" cy="228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38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kcs user\Local Settings\Temporary Internet Files\Content.IE5\SLA3O5I3\MPj0362859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8600"/>
            <a:ext cx="3657600" cy="2432050"/>
          </a:xfrm>
          <a:prstGeom prst="rect">
            <a:avLst/>
          </a:prstGeom>
          <a:noFill/>
        </p:spPr>
      </p:pic>
      <p:pic>
        <p:nvPicPr>
          <p:cNvPr id="1028" name="Picture 4" descr="C:\Documents and Settings\kcs user\Local Settings\Temporary Internet Files\Content.IE5\WTBMIQ4H\MPj0407390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7625" y="0"/>
            <a:ext cx="9191625" cy="91916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228600"/>
            <a:ext cx="2743200" cy="1162050"/>
          </a:xfrm>
        </p:spPr>
        <p:txBody>
          <a:bodyPr/>
          <a:lstStyle/>
          <a:p>
            <a:r>
              <a:rPr lang="en-US" sz="3600" dirty="0" smtClean="0">
                <a:solidFill>
                  <a:srgbClr val="FF6600"/>
                </a:solidFill>
              </a:rPr>
              <a:t>Attempts at          Peace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172200" y="1447800"/>
            <a:ext cx="2743200" cy="4572000"/>
          </a:xfrm>
        </p:spPr>
        <p:txBody>
          <a:bodyPr>
            <a:normAutofit/>
          </a:bodyPr>
          <a:lstStyle/>
          <a:p>
            <a:r>
              <a:rPr lang="en-US" sz="2400" b="1" u="sng" dirty="0" smtClean="0">
                <a:solidFill>
                  <a:srgbClr val="CC3300"/>
                </a:solidFill>
              </a:rPr>
              <a:t>Kellogg-Briand Pact </a:t>
            </a:r>
            <a:r>
              <a:rPr lang="en-US" sz="2400" dirty="0" smtClean="0">
                <a:solidFill>
                  <a:schemeClr val="bg1"/>
                </a:solidFill>
              </a:rPr>
              <a:t>– an agreement  to disarm countries and reduce their military 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28600" y="3200400"/>
            <a:ext cx="4800600" cy="3657600"/>
          </a:xfrm>
        </p:spPr>
        <p:txBody>
          <a:bodyPr/>
          <a:lstStyle/>
          <a:p>
            <a:r>
              <a:rPr lang="en-US" b="1" u="sng" dirty="0" smtClean="0">
                <a:solidFill>
                  <a:srgbClr val="CC3300"/>
                </a:solidFill>
              </a:rPr>
              <a:t>League of Nations </a:t>
            </a:r>
            <a:r>
              <a:rPr lang="en-US" dirty="0" smtClean="0">
                <a:solidFill>
                  <a:schemeClr val="bg1"/>
                </a:solidFill>
              </a:rPr>
              <a:t>– </a:t>
            </a:r>
            <a:r>
              <a:rPr lang="en-US" dirty="0" smtClean="0">
                <a:solidFill>
                  <a:srgbClr val="FF6600"/>
                </a:solidFill>
              </a:rPr>
              <a:t>group of countries agreeing to work together for peace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-no military or way to      enforce rules though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-some countries left      	out also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C:\Documents and Settings\kcs user\Local Settings\Temporary Internet Files\Content.IE5\964Q79L0\MPj0341424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1"/>
            <a:ext cx="1295400" cy="181545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for the Depression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Overproduction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4041775" cy="65484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2. people bought stocks on </a:t>
            </a:r>
            <a:r>
              <a:rPr lang="en-US" u="sng" dirty="0" smtClean="0"/>
              <a:t>margin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U.S. produced massive amounts of consumer goods</a:t>
            </a:r>
          </a:p>
          <a:p>
            <a:r>
              <a:rPr lang="en-US" dirty="0" smtClean="0"/>
              <a:t>60% of families made </a:t>
            </a:r>
          </a:p>
          <a:p>
            <a:pPr>
              <a:buNone/>
            </a:pPr>
            <a:r>
              <a:rPr lang="en-US" dirty="0" smtClean="0"/>
              <a:t>        &lt; $2000/yr.</a:t>
            </a:r>
          </a:p>
          <a:p>
            <a:r>
              <a:rPr lang="en-US" dirty="0" smtClean="0"/>
              <a:t>too poor to buy these goods</a:t>
            </a:r>
          </a:p>
          <a:p>
            <a:r>
              <a:rPr lang="en-US" dirty="0" smtClean="0"/>
              <a:t>businesses can’t sell their products, cut back on production and workers laid off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3965575" cy="1981200"/>
          </a:xfrm>
        </p:spPr>
        <p:txBody>
          <a:bodyPr/>
          <a:lstStyle/>
          <a:p>
            <a:r>
              <a:rPr lang="en-US" dirty="0" smtClean="0"/>
              <a:t>borrowing money from a stockbroker to pay for a stock</a:t>
            </a:r>
          </a:p>
          <a:p>
            <a:r>
              <a:rPr lang="en-US" dirty="0" smtClean="0"/>
              <a:t>works well when stocks go up</a:t>
            </a:r>
          </a:p>
          <a:p>
            <a:r>
              <a:rPr lang="en-US" dirty="0" smtClean="0"/>
              <a:t>if stocks go down, you go in debt </a:t>
            </a:r>
          </a:p>
          <a:p>
            <a:endParaRPr lang="en-US" dirty="0"/>
          </a:p>
        </p:txBody>
      </p:sp>
      <p:pic>
        <p:nvPicPr>
          <p:cNvPr id="7" name="Picture 8" descr="ffw7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9587" y="4598452"/>
            <a:ext cx="1381288" cy="195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kcs user\Local Settings\Temporary Internet Files\Content.IE5\S92NGD6J\MCBD20041_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0"/>
            <a:ext cx="2133600" cy="1394656"/>
          </a:xfrm>
          <a:prstGeom prst="rect">
            <a:avLst/>
          </a:prstGeom>
          <a:noFill/>
        </p:spPr>
      </p:pic>
      <p:pic>
        <p:nvPicPr>
          <p:cNvPr id="2054" name="Picture 6" descr="C:\Documents and Settings\kcs user\Local Settings\Temporary Internet Files\Content.IE5\BTBFE8PW\MPj0387705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1" y="0"/>
            <a:ext cx="1752600" cy="1250553"/>
          </a:xfrm>
          <a:prstGeom prst="rect">
            <a:avLst/>
          </a:prstGeom>
          <a:noFill/>
        </p:spPr>
      </p:pic>
      <p:pic>
        <p:nvPicPr>
          <p:cNvPr id="2056" name="Picture 8" descr="C:\Documents and Settings\kcs user\Local Settings\Temporary Internet Files\Content.IE5\O2RGSOEV\MCj0250226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5181600"/>
            <a:ext cx="2080166" cy="117951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CC3300"/>
                </a:solidFill>
              </a:rPr>
              <a:t>Depression Begins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1929</a:t>
            </a:r>
            <a:r>
              <a:rPr lang="en-US" sz="2400" dirty="0" smtClean="0"/>
              <a:t>- investors begin to sell stocks rapidly</a:t>
            </a:r>
          </a:p>
          <a:p>
            <a:r>
              <a:rPr lang="en-US" sz="2400" dirty="0" smtClean="0"/>
              <a:t>-nobody wants to buy and stock  prices go down</a:t>
            </a:r>
          </a:p>
          <a:p>
            <a:endParaRPr lang="en-US" sz="2400" dirty="0" smtClean="0"/>
          </a:p>
          <a:p>
            <a:r>
              <a:rPr lang="en-US" sz="2400" b="1" dirty="0" smtClean="0"/>
              <a:t>Black </a:t>
            </a:r>
            <a:r>
              <a:rPr lang="en-US" sz="2400" b="1" dirty="0" smtClean="0"/>
              <a:t>Tuesday </a:t>
            </a:r>
            <a:r>
              <a:rPr lang="en-US" sz="2400" dirty="0" smtClean="0"/>
              <a:t>– stock market crashes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81400" y="152400"/>
            <a:ext cx="5111750" cy="3200400"/>
          </a:xfrm>
        </p:spPr>
        <p:txBody>
          <a:bodyPr/>
          <a:lstStyle/>
          <a:p>
            <a:r>
              <a:rPr lang="en-US" dirty="0" smtClean="0"/>
              <a:t>businesses fail</a:t>
            </a:r>
          </a:p>
          <a:p>
            <a:r>
              <a:rPr lang="en-US" dirty="0" smtClean="0"/>
              <a:t>banks go out of business</a:t>
            </a:r>
          </a:p>
          <a:p>
            <a:r>
              <a:rPr lang="en-US" dirty="0" smtClean="0"/>
              <a:t>people lose all of their money and jobs (25% unemployed)</a:t>
            </a:r>
          </a:p>
          <a:p>
            <a:r>
              <a:rPr lang="en-US" dirty="0" smtClean="0"/>
              <a:t>affects the whole world (limited trade)</a:t>
            </a:r>
          </a:p>
          <a:p>
            <a:endParaRPr lang="en-US" dirty="0"/>
          </a:p>
        </p:txBody>
      </p:sp>
      <p:pic>
        <p:nvPicPr>
          <p:cNvPr id="5" name="Picture 5" descr="lllll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124200"/>
            <a:ext cx="2235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WHSv3_310216I_th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038600" cy="4038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New Deal</a:t>
            </a:r>
            <a:r>
              <a:rPr lang="en-US" dirty="0" smtClean="0">
                <a:solidFill>
                  <a:srgbClr val="FF6600"/>
                </a:solidFill>
              </a:rPr>
              <a:t>	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90600"/>
            <a:ext cx="4038600" cy="5333999"/>
          </a:xfrm>
        </p:spPr>
        <p:txBody>
          <a:bodyPr>
            <a:normAutofit/>
          </a:bodyPr>
          <a:lstStyle/>
          <a:p>
            <a:r>
              <a:rPr lang="en-US" dirty="0" smtClean="0"/>
              <a:t>president Franklin D. Roosevelt’s plan to get out of the Great Depression</a:t>
            </a:r>
          </a:p>
          <a:p>
            <a:r>
              <a:rPr lang="en-US" dirty="0" smtClean="0"/>
              <a:t>programs to give people jobs</a:t>
            </a:r>
          </a:p>
          <a:p>
            <a:r>
              <a:rPr lang="en-US" dirty="0" smtClean="0"/>
              <a:t>helps banks</a:t>
            </a:r>
          </a:p>
          <a:p>
            <a:r>
              <a:rPr lang="en-US" dirty="0" smtClean="0"/>
              <a:t>welfare and relief programs</a:t>
            </a:r>
          </a:p>
          <a:p>
            <a:r>
              <a:rPr lang="en-US" dirty="0" smtClean="0"/>
              <a:t>doesn’t end depression but helps</a:t>
            </a:r>
          </a:p>
          <a:p>
            <a:endParaRPr lang="en-US" dirty="0"/>
          </a:p>
        </p:txBody>
      </p:sp>
      <p:pic>
        <p:nvPicPr>
          <p:cNvPr id="6" name="Picture 8" descr="f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4090294"/>
            <a:ext cx="1765300" cy="276770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7851648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Section 3 and 4</a:t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724400"/>
            <a:ext cx="7854696" cy="1752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Fascism</a:t>
            </a:r>
          </a:p>
          <a:p>
            <a:r>
              <a:rPr lang="en-US" sz="4400" dirty="0" smtClean="0"/>
              <a:t>p. 898</a:t>
            </a:r>
            <a:endParaRPr lang="en-US" sz="4400" dirty="0"/>
          </a:p>
        </p:txBody>
      </p:sp>
      <p:pic>
        <p:nvPicPr>
          <p:cNvPr id="4" name="Picture 3" descr="WHSv3_310320Ib_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305148"/>
            <a:ext cx="2390552" cy="2390552"/>
          </a:xfrm>
          <a:prstGeom prst="rect">
            <a:avLst/>
          </a:prstGeom>
        </p:spPr>
      </p:pic>
      <p:pic>
        <p:nvPicPr>
          <p:cNvPr id="1026" name="Picture 2" descr="C:\Documents and Settings\kcs user\Local Settings\Temporary Internet Files\Content.IE5\55OYW39J\MCj0433608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886200"/>
            <a:ext cx="2076136" cy="2667000"/>
          </a:xfrm>
          <a:prstGeom prst="rect">
            <a:avLst/>
          </a:prstGeom>
          <a:noFill/>
        </p:spPr>
      </p:pic>
      <p:pic>
        <p:nvPicPr>
          <p:cNvPr id="1031" name="Picture 7" descr="C:\Documents and Settings\kcs user\Local Settings\Temporary Internet Files\Content.IE5\SLA3O5I3\MPj0402763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1752600"/>
            <a:ext cx="1877968" cy="2816237"/>
          </a:xfrm>
          <a:prstGeom prst="rect">
            <a:avLst/>
          </a:prstGeom>
          <a:noFill/>
        </p:spPr>
      </p:pic>
      <p:pic>
        <p:nvPicPr>
          <p:cNvPr id="1033" name="Picture 9" descr="C:\Documents and Settings\kcs user\Local Settings\Temporary Internet Files\Content.IE5\O2RGSOEV\MCj0408334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4876800"/>
            <a:ext cx="2019488" cy="1353975"/>
          </a:xfrm>
          <a:prstGeom prst="rect">
            <a:avLst/>
          </a:prstGeom>
          <a:noFill/>
        </p:spPr>
      </p:pic>
      <p:pic>
        <p:nvPicPr>
          <p:cNvPr id="1034" name="Picture 10" descr="C:\Documents and Settings\kcs user\Local Settings\Temporary Internet Files\Content.IE5\SLA3O5I3\MCj0231468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1371600"/>
            <a:ext cx="2514600" cy="3229229"/>
          </a:xfrm>
          <a:prstGeom prst="rect">
            <a:avLst/>
          </a:prstGeom>
          <a:noFill/>
        </p:spPr>
      </p:pic>
      <p:pic>
        <p:nvPicPr>
          <p:cNvPr id="10" name="american gangster theme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3429000" y="5638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38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  </a:t>
            </a:r>
            <a:r>
              <a:rPr lang="en-US" sz="8000" dirty="0" smtClean="0">
                <a:solidFill>
                  <a:srgbClr val="00B050"/>
                </a:solidFill>
              </a:rPr>
              <a:t>Fascism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-political movement emphasizing military force and loyalty to a country and leader.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-extreme nationalism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-ruled by dictators, no democracy or individual rights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-everything done for the country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-many wore uniforms to show unity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-Used in Italy by </a:t>
            </a:r>
            <a:r>
              <a:rPr lang="en-US" b="1" dirty="0" smtClean="0">
                <a:solidFill>
                  <a:srgbClr val="FFC000"/>
                </a:solidFill>
              </a:rPr>
              <a:t>Benito Mussolini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-promised to revive economy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-had secret police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-media restricted to only Fascist topics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-creates a </a:t>
            </a:r>
            <a:r>
              <a:rPr lang="en-US" u="sng" dirty="0" smtClean="0">
                <a:solidFill>
                  <a:srgbClr val="002060"/>
                </a:solidFill>
              </a:rPr>
              <a:t>totalitarian state</a:t>
            </a: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(dictator tries to control    everything in citizens lives)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Fascism</a:t>
            </a:r>
            <a:r>
              <a:rPr lang="en-US" dirty="0" smtClean="0">
                <a:solidFill>
                  <a:schemeClr val="tx1"/>
                </a:solidFill>
              </a:rPr>
              <a:t> also used in the Soviet Union (Russia)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scene3d>
            <a:camera prst="orthographicFront">
              <a:rot lat="0" lon="0" rev="0"/>
            </a:camera>
            <a:lightRig rig="threePt" dir="t"/>
          </a:scene3d>
          <a:sp3d z="635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sz="1800" b="1" dirty="0" smtClean="0">
                <a:solidFill>
                  <a:srgbClr val="FFC000"/>
                </a:solidFill>
              </a:rPr>
              <a:t>-Led by Joseph Stalin</a:t>
            </a:r>
          </a:p>
          <a:p>
            <a:endParaRPr lang="en-US" sz="1800" b="1" dirty="0" smtClean="0">
              <a:solidFill>
                <a:srgbClr val="FFC000"/>
              </a:solidFill>
            </a:endParaRPr>
          </a:p>
          <a:p>
            <a:r>
              <a:rPr lang="en-US" sz="1800" b="1" dirty="0" smtClean="0">
                <a:solidFill>
                  <a:srgbClr val="FFC000"/>
                </a:solidFill>
              </a:rPr>
              <a:t>-government made all important decisions about economy</a:t>
            </a:r>
          </a:p>
          <a:p>
            <a:endParaRPr lang="en-US" sz="1800" b="1" dirty="0" smtClean="0">
              <a:solidFill>
                <a:srgbClr val="FFC000"/>
              </a:solidFill>
            </a:endParaRPr>
          </a:p>
          <a:p>
            <a:r>
              <a:rPr lang="en-US" sz="1800" b="1" dirty="0" smtClean="0">
                <a:solidFill>
                  <a:srgbClr val="FFC000"/>
                </a:solidFill>
              </a:rPr>
              <a:t>-used terrorism/threats to maintain control</a:t>
            </a:r>
          </a:p>
          <a:p>
            <a:endParaRPr lang="en-US" sz="1800" b="1" dirty="0" smtClean="0">
              <a:solidFill>
                <a:srgbClr val="FFC000"/>
              </a:solidFill>
            </a:endParaRPr>
          </a:p>
          <a:p>
            <a:r>
              <a:rPr lang="en-US" sz="1800" b="1" dirty="0" smtClean="0">
                <a:solidFill>
                  <a:srgbClr val="FFC000"/>
                </a:solidFill>
              </a:rPr>
              <a:t>-starved his own people </a:t>
            </a:r>
          </a:p>
          <a:p>
            <a:endParaRPr lang="en-US" sz="1800" b="1" dirty="0" smtClean="0">
              <a:solidFill>
                <a:srgbClr val="FFC000"/>
              </a:solidFill>
            </a:endParaRPr>
          </a:p>
          <a:p>
            <a:r>
              <a:rPr lang="en-US" sz="1800" b="1" dirty="0" smtClean="0">
                <a:solidFill>
                  <a:srgbClr val="FFC000"/>
                </a:solidFill>
              </a:rPr>
              <a:t>-took away individual rights </a:t>
            </a:r>
          </a:p>
          <a:p>
            <a:endParaRPr lang="en-US" sz="1800" b="1" dirty="0" smtClean="0">
              <a:solidFill>
                <a:srgbClr val="FFC000"/>
              </a:solidFill>
            </a:endParaRPr>
          </a:p>
          <a:p>
            <a:r>
              <a:rPr lang="en-US" sz="1800" b="1" dirty="0" smtClean="0">
                <a:solidFill>
                  <a:srgbClr val="FFC000"/>
                </a:solidFill>
              </a:rPr>
              <a:t>-limited freedoms</a:t>
            </a:r>
          </a:p>
          <a:p>
            <a:endParaRPr lang="en-US" sz="18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C:\Documents and Settings\kcs user\Local Settings\Temporary Internet Files\Content.IE5\WTBMIQ4H\MCj04155760000[1]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0590" y="2506301"/>
            <a:ext cx="4600669" cy="2912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j0074306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001000" y="2514600"/>
            <a:ext cx="304800" cy="304800"/>
          </a:xfrm>
          <a:prstGeom prst="rect">
            <a:avLst/>
          </a:prstGeom>
        </p:spPr>
      </p:pic>
      <p:sp>
        <p:nvSpPr>
          <p:cNvPr id="4" name="Up Arrow 3"/>
          <p:cNvSpPr/>
          <p:nvPr/>
        </p:nvSpPr>
        <p:spPr>
          <a:xfrm>
            <a:off x="-152400" y="4965192"/>
            <a:ext cx="6885432" cy="1892808"/>
          </a:xfrm>
          <a:prstGeom prst="up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5952" y="838200"/>
            <a:ext cx="5718048" cy="914400"/>
          </a:xfrm>
        </p:spPr>
        <p:txBody>
          <a:bodyPr/>
          <a:lstStyle/>
          <a:p>
            <a:r>
              <a:rPr lang="en-US" dirty="0" smtClean="0"/>
              <a:t>Section 5  page 912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486400"/>
            <a:ext cx="5715000" cy="886264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Hitler and the Rise of Germany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 descr="WHSv3_310427I_t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0" y="1905000"/>
            <a:ext cx="2286000" cy="2286000"/>
          </a:xfrm>
          <a:prstGeom prst="rect">
            <a:avLst/>
          </a:prstGeom>
        </p:spPr>
      </p:pic>
      <p:pic>
        <p:nvPicPr>
          <p:cNvPr id="3074" name="Picture 2" descr="C:\Documents and Settings\kcs user\Local Settings\Temporary Internet Files\Content.IE5\O2RGSOEV\MPj0438645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7806" y="4648200"/>
            <a:ext cx="2476193" cy="2209800"/>
          </a:xfrm>
          <a:prstGeom prst="rect">
            <a:avLst/>
          </a:prstGeom>
          <a:noFill/>
        </p:spPr>
      </p:pic>
      <p:pic>
        <p:nvPicPr>
          <p:cNvPr id="3076" name="Picture 4" descr="C:\Documents and Settings\kcs user\Local Settings\Temporary Internet Files\Content.IE5\964Q79L0\MPj0433991000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743200" cy="2057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90800" y="632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Elevation!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2" name="american gangster them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61722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15764 L 0.00208 -0.4909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38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 animBg="1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Adolf Hitler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rgbClr val="00B050"/>
          </a:solidFill>
          <a:effectLst>
            <a:glow rad="101600">
              <a:schemeClr val="accent3">
                <a:lumMod val="75000"/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fought in WWI for Germany</a:t>
            </a:r>
          </a:p>
          <a:p>
            <a:r>
              <a:rPr lang="en-US" u="sng" dirty="0" smtClean="0">
                <a:solidFill>
                  <a:srgbClr val="C00000"/>
                </a:solidFill>
              </a:rPr>
              <a:t>Nazism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- German fascism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wanted to overturn Treaty of Versailles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called the Fuhrer (leader)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wrote </a:t>
            </a:r>
            <a:r>
              <a:rPr lang="en-US" b="1" u="sng" dirty="0" smtClean="0">
                <a:solidFill>
                  <a:srgbClr val="FFFF00"/>
                </a:solidFill>
              </a:rPr>
              <a:t>Mein </a:t>
            </a:r>
            <a:r>
              <a:rPr lang="en-US" b="1" u="sng" dirty="0" err="1" smtClean="0">
                <a:solidFill>
                  <a:srgbClr val="FFFF00"/>
                </a:solidFill>
              </a:rPr>
              <a:t>Kampf</a:t>
            </a:r>
            <a:r>
              <a:rPr lang="en-US" b="1" u="sng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(My Struggle) telling his beliefs and goals for Germany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believed </a:t>
            </a:r>
            <a:r>
              <a:rPr lang="en-US" b="1" u="sng" dirty="0" smtClean="0">
                <a:solidFill>
                  <a:srgbClr val="00B0F0"/>
                </a:solidFill>
              </a:rPr>
              <a:t>Aryans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were the ‘master race’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everyone else was inferior, especially Jews, Blacks, handicapped, homosexuals</a:t>
            </a:r>
          </a:p>
          <a:p>
            <a:r>
              <a:rPr lang="en-US" b="1" u="sng" dirty="0" err="1" smtClean="0">
                <a:solidFill>
                  <a:srgbClr val="00B050"/>
                </a:solidFill>
              </a:rPr>
              <a:t>Kristallnacht</a:t>
            </a:r>
            <a:r>
              <a:rPr lang="en-US" b="1" u="sng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(Night of the Broken Glass) - Jewish homes and businesses burned and destroyed by Nazis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wanted </a:t>
            </a:r>
            <a:r>
              <a:rPr lang="en-US" b="1" u="sng" dirty="0" smtClean="0">
                <a:solidFill>
                  <a:srgbClr val="00B050"/>
                </a:solidFill>
              </a:rPr>
              <a:t>Lebensraum</a:t>
            </a:r>
            <a:r>
              <a:rPr lang="en-US" dirty="0" smtClean="0">
                <a:solidFill>
                  <a:srgbClr val="00B050"/>
                </a:solidFill>
              </a:rPr>
              <a:t> - living space for Germans, needed more land</a:t>
            </a:r>
          </a:p>
          <a:p>
            <a:endParaRPr lang="en-US" dirty="0"/>
          </a:p>
        </p:txBody>
      </p:sp>
      <p:pic>
        <p:nvPicPr>
          <p:cNvPr id="5" name="Picture 4" descr="WHSv3_320317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0"/>
            <a:ext cx="3657600" cy="1845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000" dirty="0" smtClean="0"/>
              <a:t>Hitler takes over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sz="1800" dirty="0" smtClean="0">
                <a:solidFill>
                  <a:srgbClr val="0070C0"/>
                </a:solidFill>
              </a:rPr>
              <a:t>-comes to power in 1933</a:t>
            </a:r>
          </a:p>
          <a:p>
            <a:endParaRPr lang="en-US" sz="1800" dirty="0" smtClean="0">
              <a:solidFill>
                <a:srgbClr val="0070C0"/>
              </a:solidFill>
            </a:endParaRPr>
          </a:p>
          <a:p>
            <a:r>
              <a:rPr lang="en-US" sz="1800" dirty="0" smtClean="0">
                <a:solidFill>
                  <a:srgbClr val="0070C0"/>
                </a:solidFill>
              </a:rPr>
              <a:t>-created the </a:t>
            </a:r>
            <a:r>
              <a:rPr lang="en-US" sz="1800" u="sng" dirty="0" smtClean="0">
                <a:solidFill>
                  <a:srgbClr val="0070C0"/>
                </a:solidFill>
              </a:rPr>
              <a:t>SS</a:t>
            </a:r>
            <a:r>
              <a:rPr lang="en-US" sz="1800" dirty="0" smtClean="0">
                <a:solidFill>
                  <a:srgbClr val="0070C0"/>
                </a:solidFill>
              </a:rPr>
              <a:t> - group loyal to Hitler that arrested and killed enemies</a:t>
            </a:r>
          </a:p>
          <a:p>
            <a:endParaRPr lang="en-US" sz="1800" dirty="0" smtClean="0">
              <a:solidFill>
                <a:srgbClr val="0070C0"/>
              </a:solidFill>
            </a:endParaRPr>
          </a:p>
          <a:p>
            <a:r>
              <a:rPr lang="en-US" sz="1800" dirty="0" smtClean="0">
                <a:solidFill>
                  <a:srgbClr val="0070C0"/>
                </a:solidFill>
              </a:rPr>
              <a:t>-</a:t>
            </a:r>
            <a:r>
              <a:rPr lang="en-US" sz="1800" u="sng" dirty="0" smtClean="0">
                <a:solidFill>
                  <a:srgbClr val="0070C0"/>
                </a:solidFill>
              </a:rPr>
              <a:t>Gestapo</a:t>
            </a:r>
            <a:r>
              <a:rPr lang="en-US" sz="1800" dirty="0" smtClean="0">
                <a:solidFill>
                  <a:srgbClr val="0070C0"/>
                </a:solidFill>
              </a:rPr>
              <a:t> - secret police that used brutal tactics and terrorism to scare people into obedience</a:t>
            </a:r>
          </a:p>
          <a:p>
            <a:endParaRPr lang="en-US" sz="1800" dirty="0" smtClean="0">
              <a:solidFill>
                <a:srgbClr val="0070C0"/>
              </a:solidFill>
            </a:endParaRPr>
          </a:p>
          <a:p>
            <a:r>
              <a:rPr lang="en-US" sz="1800" dirty="0" smtClean="0">
                <a:solidFill>
                  <a:srgbClr val="0070C0"/>
                </a:solidFill>
              </a:rPr>
              <a:t>-people were afraid to defy Hitler</a:t>
            </a:r>
          </a:p>
          <a:p>
            <a:endParaRPr lang="en-US" sz="1800" dirty="0" smtClean="0">
              <a:solidFill>
                <a:srgbClr val="0070C0"/>
              </a:solidFill>
            </a:endParaRPr>
          </a:p>
          <a:p>
            <a:r>
              <a:rPr lang="en-US" sz="1800" dirty="0" smtClean="0">
                <a:solidFill>
                  <a:srgbClr val="0070C0"/>
                </a:solidFill>
              </a:rPr>
              <a:t>-everyone had to be a Nazi or risk persecution</a:t>
            </a:r>
          </a:p>
          <a:p>
            <a:endParaRPr lang="en-US" dirty="0"/>
          </a:p>
        </p:txBody>
      </p:sp>
      <p:pic>
        <p:nvPicPr>
          <p:cNvPr id="5" name="Content Placeholder 4" descr="WHSv3_320318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81400" y="1676400"/>
            <a:ext cx="5111750" cy="33684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Social Changes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Mass culture shared worldwide</a:t>
            </a:r>
          </a:p>
          <a:p>
            <a:r>
              <a:rPr lang="en-US" dirty="0" smtClean="0"/>
              <a:t>Due to better transportation and communication</a:t>
            </a:r>
          </a:p>
          <a:p>
            <a:r>
              <a:rPr lang="en-US" dirty="0" smtClean="0"/>
              <a:t>Many younger people reject old fashioned lifestyle	</a:t>
            </a:r>
          </a:p>
          <a:p>
            <a:r>
              <a:rPr lang="en-US" dirty="0" smtClean="0"/>
              <a:t>Leads to the “</a:t>
            </a:r>
            <a:r>
              <a:rPr lang="en-US" dirty="0" smtClean="0">
                <a:solidFill>
                  <a:srgbClr val="FF0000"/>
                </a:solidFill>
              </a:rPr>
              <a:t>Roaring Twenties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5" name="Picture 16" descr="Click to downloa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905000"/>
            <a:ext cx="1905000" cy="2658812"/>
          </a:xfrm>
          <a:prstGeom prst="rect">
            <a:avLst/>
          </a:prstGeom>
          <a:noFill/>
        </p:spPr>
      </p:pic>
      <p:pic>
        <p:nvPicPr>
          <p:cNvPr id="6" name="Picture 11" descr="ak16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1676400"/>
            <a:ext cx="1818528" cy="1981200"/>
          </a:xfrm>
          <a:prstGeom prst="rect">
            <a:avLst/>
          </a:prstGeom>
          <a:noFill/>
          <a:ln w="117475">
            <a:solidFill>
              <a:srgbClr val="333333"/>
            </a:solidFill>
            <a:miter lim="800000"/>
            <a:headEnd/>
            <a:tailEnd/>
          </a:ln>
        </p:spPr>
      </p:pic>
      <p:pic>
        <p:nvPicPr>
          <p:cNvPr id="7" name="Picture 13" descr="charlientramp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4038600"/>
            <a:ext cx="1747838" cy="2590800"/>
          </a:xfrm>
          <a:prstGeom prst="rect">
            <a:avLst/>
          </a:prstGeom>
          <a:noFill/>
          <a:ln w="6667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8" name="Picture 15" descr="NST064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24400" y="4724400"/>
            <a:ext cx="1905000" cy="1905000"/>
          </a:xfrm>
          <a:prstGeom prst="rect">
            <a:avLst/>
          </a:prstGeom>
          <a:noFill/>
          <a:ln w="98425">
            <a:solidFill>
              <a:srgbClr val="00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2743200" cy="116205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 dirty="0" smtClean="0"/>
              <a:t>Purifying German Culture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295400"/>
            <a:ext cx="3276600" cy="5334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-limited religious freedom, art and music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-Hitler youth and other groups for children were formed to try and provide for the future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-Women were to be used for birthing pure-blooded Aryan babies, most not allowed to work outside the home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-persecution of Jews begins with Nuremberg Laws (couldn’t go to school, get government jobs, write books, identified by wearing yellow stars)</a:t>
            </a:r>
          </a:p>
          <a:p>
            <a:endParaRPr lang="en-US" dirty="0"/>
          </a:p>
        </p:txBody>
      </p:sp>
      <p:pic>
        <p:nvPicPr>
          <p:cNvPr id="5" name="Content Placeholder 4" descr="zzzHitlerYouth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343400" y="990600"/>
            <a:ext cx="3886200" cy="2487168"/>
          </a:xfrm>
        </p:spPr>
      </p:pic>
      <p:pic>
        <p:nvPicPr>
          <p:cNvPr id="1026" name="Picture 2" descr="http://www.pzg.biz/book_ra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733800"/>
            <a:ext cx="1905000" cy="2705100"/>
          </a:xfrm>
          <a:prstGeom prst="rect">
            <a:avLst/>
          </a:prstGeom>
          <a:noFill/>
        </p:spPr>
      </p:pic>
      <p:pic>
        <p:nvPicPr>
          <p:cNvPr id="1028" name="Picture 4" descr="http://www.personal.psu.edu/users/u/u/uup101/2boyswithsta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114800"/>
            <a:ext cx="3048000" cy="2218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en-US"/>
              <a:t> </a:t>
            </a:r>
            <a:r>
              <a:rPr lang="en-US" sz="5400"/>
              <a:t>The 20’s </a:t>
            </a:r>
            <a:r>
              <a:rPr lang="en-US" sz="5400" u="sng"/>
              <a:t>is</a:t>
            </a:r>
            <a:r>
              <a:rPr lang="en-US" sz="5400"/>
              <a:t> </a:t>
            </a:r>
            <a:r>
              <a:rPr lang="en-US" sz="5400" i="1"/>
              <a:t>The Jazz Age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895600" y="914400"/>
            <a:ext cx="2317750" cy="1860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0" dirty="0">
                <a:latin typeface="Times New Roman" pitchFamily="18" charset="0"/>
              </a:rPr>
              <a:t>The Flappers</a:t>
            </a:r>
          </a:p>
          <a:p>
            <a:pPr algn="ctr"/>
            <a:r>
              <a:rPr lang="en-US" sz="2800" b="0" dirty="0" smtClean="0">
                <a:latin typeface="Times New Roman" pitchFamily="18" charset="0"/>
              </a:rPr>
              <a:t>-make </a:t>
            </a:r>
            <a:r>
              <a:rPr lang="en-US" sz="2800" b="0" dirty="0">
                <a:latin typeface="Times New Roman" pitchFamily="18" charset="0"/>
              </a:rPr>
              <a:t>up</a:t>
            </a:r>
          </a:p>
          <a:p>
            <a:pPr algn="ctr"/>
            <a:r>
              <a:rPr lang="en-US" sz="2800" b="0" dirty="0" smtClean="0">
                <a:latin typeface="Times New Roman" pitchFamily="18" charset="0"/>
              </a:rPr>
              <a:t>-cigarettes</a:t>
            </a:r>
            <a:endParaRPr lang="en-US" sz="2800" b="0" dirty="0">
              <a:latin typeface="Times New Roman" pitchFamily="18" charset="0"/>
            </a:endParaRPr>
          </a:p>
          <a:p>
            <a:pPr algn="ctr"/>
            <a:r>
              <a:rPr lang="en-US" sz="2800" b="0" smtClean="0">
                <a:latin typeface="Times New Roman" pitchFamily="18" charset="0"/>
              </a:rPr>
              <a:t>-short </a:t>
            </a:r>
            <a:r>
              <a:rPr lang="en-US" sz="2800" b="0" dirty="0">
                <a:latin typeface="Times New Roman" pitchFamily="18" charset="0"/>
              </a:rPr>
              <a:t>skirts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553200" y="3200400"/>
            <a:ext cx="2274888" cy="13096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0">
                <a:latin typeface="Times New Roman" pitchFamily="18" charset="0"/>
              </a:rPr>
              <a:t>Musicians</a:t>
            </a:r>
          </a:p>
          <a:p>
            <a:pPr algn="ctr"/>
            <a:r>
              <a:rPr lang="en-US" b="0">
                <a:latin typeface="Times New Roman" pitchFamily="18" charset="0"/>
              </a:rPr>
              <a:t>Louis Armstrong</a:t>
            </a:r>
          </a:p>
          <a:p>
            <a:pPr algn="ctr"/>
            <a:r>
              <a:rPr lang="en-US" b="0">
                <a:latin typeface="Times New Roman" pitchFamily="18" charset="0"/>
              </a:rPr>
              <a:t>Duke Ellington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28600" y="3200400"/>
            <a:ext cx="2527300" cy="13096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0">
                <a:latin typeface="Times New Roman" pitchFamily="18" charset="0"/>
              </a:rPr>
              <a:t>Writers</a:t>
            </a:r>
          </a:p>
          <a:p>
            <a:pPr algn="ctr"/>
            <a:r>
              <a:rPr lang="en-US" b="0">
                <a:latin typeface="Times New Roman" pitchFamily="18" charset="0"/>
              </a:rPr>
              <a:t>F. Scott Fitzgerald</a:t>
            </a:r>
          </a:p>
          <a:p>
            <a:pPr algn="ctr"/>
            <a:r>
              <a:rPr lang="en-US" b="0">
                <a:latin typeface="Times New Roman" pitchFamily="18" charset="0"/>
              </a:rPr>
              <a:t>Ernest Hemingway</a:t>
            </a:r>
          </a:p>
        </p:txBody>
      </p:sp>
      <p:pic>
        <p:nvPicPr>
          <p:cNvPr id="14347" name="Picture 11" descr="flappers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1066800"/>
            <a:ext cx="2674938" cy="2000250"/>
          </a:xfrm>
          <a:prstGeom prst="rect">
            <a:avLst/>
          </a:prstGeom>
          <a:noFill/>
          <a:ln w="698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4353" name="Picture 17" descr="flappers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57800" y="914400"/>
            <a:ext cx="1954213" cy="2000250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4355" name="Picture 19" descr="000306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91000" y="2971800"/>
            <a:ext cx="1100138" cy="1679575"/>
          </a:xfrm>
          <a:prstGeom prst="rect">
            <a:avLst/>
          </a:prstGeom>
          <a:noFill/>
          <a:ln w="31750">
            <a:solidFill>
              <a:srgbClr val="CCFFFF"/>
            </a:solidFill>
            <a:miter lim="800000"/>
            <a:headEnd/>
            <a:tailEnd/>
          </a:ln>
        </p:spPr>
      </p:pic>
      <p:pic>
        <p:nvPicPr>
          <p:cNvPr id="14357" name="Picture 21" descr="fitzgerald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19400" y="2971800"/>
            <a:ext cx="1122363" cy="1676400"/>
          </a:xfrm>
          <a:prstGeom prst="rect">
            <a:avLst/>
          </a:prstGeom>
          <a:noFill/>
          <a:ln w="38100">
            <a:solidFill>
              <a:srgbClr val="00CCFF"/>
            </a:solidFill>
            <a:miter lim="800000"/>
            <a:headEnd/>
            <a:tailEnd/>
          </a:ln>
        </p:spPr>
      </p:pic>
      <p:pic>
        <p:nvPicPr>
          <p:cNvPr id="14359" name="Picture 23" descr="ernest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828800" y="4648200"/>
            <a:ext cx="1568450" cy="1981200"/>
          </a:xfrm>
          <a:prstGeom prst="rect">
            <a:avLst/>
          </a:prstGeom>
          <a:noFill/>
          <a:ln w="508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361" name="Picture 25" descr="oldmangood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28600" y="4648200"/>
            <a:ext cx="1371600" cy="2000250"/>
          </a:xfrm>
          <a:prstGeom prst="rect">
            <a:avLst/>
          </a:prstGeom>
          <a:noFill/>
          <a:ln w="4127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4364" name="Picture 28" descr="Louis Armstron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315200" y="838200"/>
            <a:ext cx="1646238" cy="2125663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4366" name="Picture 30" descr="The Duke Ellington band at the Cotton Club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724400" y="4800600"/>
            <a:ext cx="4191000" cy="1941513"/>
          </a:xfrm>
          <a:prstGeom prst="rect">
            <a:avLst/>
          </a:prstGeom>
          <a:noFill/>
          <a:ln w="60325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75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 autoUpdateAnimBg="0"/>
      <p:bldP spid="14339" grpId="0" autoUpdateAnimBg="0"/>
      <p:bldP spid="14340" grpId="0" build="p" autoUpdateAnimBg="0"/>
      <p:bldP spid="1434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4267200" cy="6705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sz="2400" b="1" dirty="0" smtClean="0"/>
              <a:t>CHANGES FOR WOMEN</a:t>
            </a:r>
            <a:endParaRPr lang="en-CA" sz="2400" b="1" dirty="0"/>
          </a:p>
          <a:p>
            <a:pPr>
              <a:lnSpc>
                <a:spcPct val="90000"/>
              </a:lnSpc>
            </a:pPr>
            <a:r>
              <a:rPr lang="en-CA" sz="2400" b="1" dirty="0"/>
              <a:t>1920 - 19th Amendment gave them </a:t>
            </a:r>
            <a:r>
              <a:rPr lang="en-CA" sz="2400" b="1" dirty="0" smtClean="0"/>
              <a:t>suffrage</a:t>
            </a:r>
            <a:endParaRPr lang="en-CA" sz="2400" b="1" dirty="0"/>
          </a:p>
          <a:p>
            <a:pPr>
              <a:lnSpc>
                <a:spcPct val="90000"/>
              </a:lnSpc>
            </a:pPr>
            <a:r>
              <a:rPr lang="en-CA" sz="2400" b="1" dirty="0" smtClean="0"/>
              <a:t>more </a:t>
            </a:r>
            <a:r>
              <a:rPr lang="en-CA" sz="2400" b="1" dirty="0"/>
              <a:t>women worked outside the home</a:t>
            </a:r>
          </a:p>
          <a:p>
            <a:pPr>
              <a:lnSpc>
                <a:spcPct val="90000"/>
              </a:lnSpc>
            </a:pPr>
            <a:r>
              <a:rPr lang="en-CA" sz="2400" b="1" dirty="0" smtClean="0"/>
              <a:t>more </a:t>
            </a:r>
            <a:r>
              <a:rPr lang="en-CA" sz="2400" b="1" dirty="0"/>
              <a:t>women went to college and </a:t>
            </a:r>
            <a:r>
              <a:rPr lang="en-CA" sz="2400" b="1" dirty="0" smtClean="0"/>
              <a:t>tried to join new </a:t>
            </a:r>
            <a:r>
              <a:rPr lang="en-CA" sz="2400" b="1" dirty="0"/>
              <a:t>professions</a:t>
            </a:r>
          </a:p>
          <a:p>
            <a:pPr>
              <a:lnSpc>
                <a:spcPct val="90000"/>
              </a:lnSpc>
            </a:pPr>
            <a:r>
              <a:rPr lang="en-CA" sz="2400" b="1" dirty="0"/>
              <a:t>women didn't want to sacrifice wartime gains - amounted to a social revolt</a:t>
            </a:r>
          </a:p>
          <a:p>
            <a:pPr>
              <a:lnSpc>
                <a:spcPct val="90000"/>
              </a:lnSpc>
            </a:pPr>
            <a:r>
              <a:rPr lang="en-CA" sz="2400" b="1" dirty="0"/>
              <a:t>characterized by the FLAPPER/ "new woman"</a:t>
            </a:r>
          </a:p>
          <a:p>
            <a:pPr lvl="1">
              <a:lnSpc>
                <a:spcPct val="90000"/>
              </a:lnSpc>
            </a:pPr>
            <a:r>
              <a:rPr lang="en-CA" sz="2000" b="1" dirty="0"/>
              <a:t>(bobbed hair, short dresses, smoked in public...)</a:t>
            </a:r>
            <a:endParaRPr lang="en-US" sz="2000" b="1" dirty="0"/>
          </a:p>
        </p:txBody>
      </p:sp>
      <p:pic>
        <p:nvPicPr>
          <p:cNvPr id="45061" name="Picture 5" descr="Flapp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2613" y="4038600"/>
            <a:ext cx="2211387" cy="2819400"/>
          </a:xfrm>
          <a:prstGeom prst="rect">
            <a:avLst/>
          </a:prstGeom>
          <a:noFill/>
        </p:spPr>
      </p:pic>
      <p:pic>
        <p:nvPicPr>
          <p:cNvPr id="45063" name="Picture 7" descr="Photograph:Women casting their votes in New York City, c. 1920s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0"/>
            <a:ext cx="2971800" cy="2403475"/>
          </a:xfrm>
          <a:prstGeom prst="rect">
            <a:avLst/>
          </a:prstGeom>
          <a:noFill/>
        </p:spPr>
      </p:pic>
      <p:pic>
        <p:nvPicPr>
          <p:cNvPr id="45065" name="Picture 9" descr="collections_women_work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2438400"/>
            <a:ext cx="2590800" cy="2055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Prohibition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C00000"/>
                </a:solidFill>
              </a:rPr>
              <a:t>Law that made alcohol illegal (18</a:t>
            </a:r>
            <a:r>
              <a:rPr lang="en-US" sz="1800" baseline="30000" dirty="0" smtClean="0">
                <a:solidFill>
                  <a:srgbClr val="C00000"/>
                </a:solidFill>
              </a:rPr>
              <a:t>th</a:t>
            </a:r>
            <a:r>
              <a:rPr lang="en-US" sz="1800" dirty="0" smtClean="0">
                <a:solidFill>
                  <a:srgbClr val="C00000"/>
                </a:solidFill>
              </a:rPr>
              <a:t> Amendment)</a:t>
            </a:r>
          </a:p>
          <a:p>
            <a:endParaRPr lang="en-US" sz="1800" dirty="0" smtClean="0">
              <a:solidFill>
                <a:srgbClr val="C00000"/>
              </a:solidFill>
            </a:endParaRPr>
          </a:p>
          <a:p>
            <a:r>
              <a:rPr lang="en-US" sz="1800" dirty="0" smtClean="0">
                <a:solidFill>
                  <a:srgbClr val="C00000"/>
                </a:solidFill>
              </a:rPr>
              <a:t>Supposed to protect people from negative effects of drinking</a:t>
            </a:r>
          </a:p>
          <a:p>
            <a:endParaRPr lang="en-US" sz="1800" dirty="0" smtClean="0">
              <a:solidFill>
                <a:srgbClr val="C00000"/>
              </a:solidFill>
            </a:endParaRPr>
          </a:p>
          <a:p>
            <a:r>
              <a:rPr lang="en-US" sz="1800" dirty="0" smtClean="0">
                <a:solidFill>
                  <a:srgbClr val="C00000"/>
                </a:solidFill>
              </a:rPr>
              <a:t>Instead it lead to organized crime and illegal bars called speakeasies</a:t>
            </a:r>
          </a:p>
          <a:p>
            <a:endParaRPr lang="en-US" sz="1800" dirty="0" smtClean="0">
              <a:solidFill>
                <a:srgbClr val="C00000"/>
              </a:solidFill>
            </a:endParaRPr>
          </a:p>
          <a:p>
            <a:r>
              <a:rPr lang="en-US" sz="1800" dirty="0" smtClean="0">
                <a:solidFill>
                  <a:srgbClr val="C00000"/>
                </a:solidFill>
              </a:rPr>
              <a:t>Repealed (taken away) in 1933</a:t>
            </a:r>
            <a:endParaRPr lang="en-US" sz="1800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Documents and Settings\kcs user\Local Settings\Temporary Internet Files\Content.IE5\55OYW39J\MPj0438380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219199"/>
            <a:ext cx="2209800" cy="1913297"/>
          </a:xfrm>
          <a:prstGeom prst="rect">
            <a:avLst/>
          </a:prstGeom>
          <a:noFill/>
        </p:spPr>
      </p:pic>
      <p:pic>
        <p:nvPicPr>
          <p:cNvPr id="1029" name="Picture 5" descr="C:\Documents and Settings\kcs user\Local Settings\Temporary Internet Files\Content.IE5\55OYW39J\MCPE02514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8" y="3547435"/>
            <a:ext cx="2862262" cy="2251703"/>
          </a:xfrm>
          <a:prstGeom prst="rect">
            <a:avLst/>
          </a:prstGeom>
          <a:noFill/>
        </p:spPr>
      </p:pic>
      <p:pic>
        <p:nvPicPr>
          <p:cNvPr id="1030" name="Picture 6" descr="C:\Documents and Settings\kcs user\Local Settings\Temporary Internet Files\Content.IE5\SLA3O5I3\MCj0425778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4450" y="1246188"/>
            <a:ext cx="1898650" cy="1536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3581400" cy="1162050"/>
          </a:xfrm>
        </p:spPr>
        <p:txBody>
          <a:bodyPr/>
          <a:lstStyle/>
          <a:p>
            <a:pPr algn="ctr"/>
            <a:r>
              <a:rPr lang="en-US" sz="4400" dirty="0" smtClean="0"/>
              <a:t>A Time of Progress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3048000" cy="4800600"/>
          </a:xfrm>
        </p:spPr>
        <p:txBody>
          <a:bodyPr>
            <a:normAutofit fontScale="70000" lnSpcReduction="20000"/>
          </a:bodyPr>
          <a:lstStyle/>
          <a:p>
            <a:r>
              <a:rPr lang="en-US" sz="3100" dirty="0" smtClean="0">
                <a:solidFill>
                  <a:srgbClr val="C00000"/>
                </a:solidFill>
              </a:rPr>
              <a:t>Many new scientific discoveries take place (psychology, medicine, chemistry and physics)</a:t>
            </a:r>
          </a:p>
          <a:p>
            <a:endParaRPr lang="en-US" sz="3100" dirty="0" smtClean="0">
              <a:solidFill>
                <a:srgbClr val="C00000"/>
              </a:solidFill>
            </a:endParaRPr>
          </a:p>
          <a:p>
            <a:r>
              <a:rPr lang="en-US" sz="3100" dirty="0" smtClean="0">
                <a:solidFill>
                  <a:srgbClr val="C00000"/>
                </a:solidFill>
              </a:rPr>
              <a:t>New literature (focus on war novels, poetry and plays)</a:t>
            </a:r>
          </a:p>
          <a:p>
            <a:endParaRPr lang="en-US" sz="3100" dirty="0" smtClean="0">
              <a:solidFill>
                <a:srgbClr val="C00000"/>
              </a:solidFill>
            </a:endParaRPr>
          </a:p>
          <a:p>
            <a:r>
              <a:rPr lang="en-US" sz="3100" dirty="0" smtClean="0">
                <a:solidFill>
                  <a:srgbClr val="002060"/>
                </a:solidFill>
              </a:rPr>
              <a:t>Harlem Renaissance – </a:t>
            </a:r>
            <a:r>
              <a:rPr lang="en-US" sz="3100" dirty="0" smtClean="0">
                <a:solidFill>
                  <a:srgbClr val="C00000"/>
                </a:solidFill>
              </a:rPr>
              <a:t>African American cultural awakening used to express pride through writing and art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image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038600" y="1219199"/>
            <a:ext cx="1981200" cy="2451315"/>
          </a:xfrm>
        </p:spPr>
      </p:pic>
      <p:pic>
        <p:nvPicPr>
          <p:cNvPr id="6" name="Picture 5" descr="harlemrenaissanc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914400"/>
            <a:ext cx="2605321" cy="3028950"/>
          </a:xfrm>
          <a:prstGeom prst="rect">
            <a:avLst/>
          </a:prstGeom>
        </p:spPr>
      </p:pic>
      <p:pic>
        <p:nvPicPr>
          <p:cNvPr id="7" name="Picture 6" descr="7100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0" y="4038600"/>
            <a:ext cx="3333750" cy="2476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3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6F06"/>
                                      </p:to>
                                    </p:animClr>
                                    <p:animClr clrSpc="rgb">
                                      <p:cBhvr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66F06"/>
                                      </p:to>
                                    </p:animClr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7851648" cy="1524000"/>
          </a:xfrm>
        </p:spPr>
        <p:txBody>
          <a:bodyPr/>
          <a:lstStyle/>
          <a:p>
            <a:pPr algn="l"/>
            <a:r>
              <a:rPr lang="en-US" dirty="0" smtClean="0"/>
              <a:t>Section 2 Page 891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648200"/>
            <a:ext cx="7854696" cy="1752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Postwar Depression and Economic Downturn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Documents and Settings\kcs user\Local Settings\Temporary Internet Files\Content.IE5\WTBMIQ4H\MCj0433818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362200"/>
            <a:ext cx="1828800" cy="1828800"/>
          </a:xfrm>
          <a:prstGeom prst="rect">
            <a:avLst/>
          </a:prstGeom>
          <a:noFill/>
        </p:spPr>
      </p:pic>
      <p:pic>
        <p:nvPicPr>
          <p:cNvPr id="2051" name="Picture 3" descr="C:\Documents and Settings\kcs user\Local Settings\Temporary Internet Files\Content.IE5\S92NGD6J\MCj0078739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1143000"/>
            <a:ext cx="1501775" cy="3142346"/>
          </a:xfrm>
          <a:prstGeom prst="rect">
            <a:avLst/>
          </a:prstGeom>
          <a:noFill/>
        </p:spPr>
      </p:pic>
      <p:pic>
        <p:nvPicPr>
          <p:cNvPr id="2052" name="Picture 4" descr="C:\Documents and Settings\kcs user\Local Settings\Temporary Internet Files\Content.IE5\BTBFE8PW\MPj0427740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1828800"/>
            <a:ext cx="1872047" cy="2806700"/>
          </a:xfrm>
          <a:prstGeom prst="rect">
            <a:avLst/>
          </a:prstGeom>
          <a:noFill/>
        </p:spPr>
      </p:pic>
      <p:pic>
        <p:nvPicPr>
          <p:cNvPr id="2053" name="Picture 5" descr="C:\Documents and Settings\kcs user\Local Settings\Temporary Internet Files\Content.IE5\O2RGSOEV\MCj0139599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3200" y="5455358"/>
            <a:ext cx="1049939" cy="1402642"/>
          </a:xfrm>
          <a:prstGeom prst="rect">
            <a:avLst/>
          </a:prstGeom>
          <a:noFill/>
        </p:spPr>
      </p:pic>
      <p:pic>
        <p:nvPicPr>
          <p:cNvPr id="11" name="american gangster theme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4495800" y="54864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38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kcs user\Local Settings\Temporary Internet Files\Content.IE5\964Q79L0\MPj0439242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19200"/>
            <a:ext cx="5257800" cy="52578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4038600" cy="4434840"/>
          </a:xfrm>
        </p:spPr>
        <p:txBody>
          <a:bodyPr/>
          <a:lstStyle/>
          <a:p>
            <a:r>
              <a:rPr lang="en-US" dirty="0" smtClean="0"/>
              <a:t>Most  of Europe was in crisis after WWI</a:t>
            </a:r>
          </a:p>
          <a:p>
            <a:r>
              <a:rPr lang="en-US" dirty="0" smtClean="0"/>
              <a:t>Economic rebuilding was needed</a:t>
            </a:r>
          </a:p>
          <a:p>
            <a:r>
              <a:rPr lang="en-US" dirty="0" smtClean="0"/>
              <a:t>Many countries were bankrupt</a:t>
            </a:r>
          </a:p>
          <a:p>
            <a:r>
              <a:rPr lang="en-US" dirty="0" smtClean="0"/>
              <a:t>U.S. was in an economic boom however</a:t>
            </a:r>
          </a:p>
          <a:p>
            <a:r>
              <a:rPr lang="en-US" dirty="0" smtClean="0"/>
              <a:t>Not as affected by the war</a:t>
            </a:r>
            <a:endParaRPr lang="en-US" dirty="0"/>
          </a:p>
        </p:txBody>
      </p:sp>
      <p:pic>
        <p:nvPicPr>
          <p:cNvPr id="1027" name="Picture 3" descr="C:\Documents and Settings\kcs user\Local Settings\Temporary Internet Files\Content.IE5\WTBMIQ4H\MCj0238013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419600"/>
            <a:ext cx="2590800" cy="1941513"/>
          </a:xfrm>
          <a:prstGeom prst="rect">
            <a:avLst/>
          </a:prstGeom>
          <a:noFill/>
        </p:spPr>
      </p:pic>
      <p:pic>
        <p:nvPicPr>
          <p:cNvPr id="1028" name="Picture 4" descr="C:\Documents and Settings\kcs user\Local Settings\Temporary Internet Files\Content.IE5\S92NGD6J\MCj00787740000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990600"/>
            <a:ext cx="2505075" cy="23717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The Great Depression</a:t>
            </a:r>
            <a:endParaRPr lang="en-US" dirty="0"/>
          </a:p>
        </p:txBody>
      </p:sp>
      <p:pic>
        <p:nvPicPr>
          <p:cNvPr id="6" name="Picture 7" descr="1929crash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81200"/>
            <a:ext cx="38100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2007-520-stock-market-roller-coas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362200"/>
            <a:ext cx="4167074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953000" y="57150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Page 895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705</TotalTime>
  <Words>799</Words>
  <Application>Microsoft Office PowerPoint</Application>
  <PresentationFormat>On-screen Show (4:3)</PresentationFormat>
  <Paragraphs>138</Paragraphs>
  <Slides>20</Slides>
  <Notes>2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Chapter 28 The World Between Wars</vt:lpstr>
      <vt:lpstr>Social Changes </vt:lpstr>
      <vt:lpstr> The 20’s is The Jazz Age</vt:lpstr>
      <vt:lpstr>Slide 4</vt:lpstr>
      <vt:lpstr>Prohibition </vt:lpstr>
      <vt:lpstr>A Time of Progress</vt:lpstr>
      <vt:lpstr>Section 2 Page 891</vt:lpstr>
      <vt:lpstr>Slide 8</vt:lpstr>
      <vt:lpstr>The Great Depression</vt:lpstr>
      <vt:lpstr>Attempts at          Peace  </vt:lpstr>
      <vt:lpstr>Reasons for the Depression</vt:lpstr>
      <vt:lpstr>Depression Begins </vt:lpstr>
      <vt:lpstr>The New Deal </vt:lpstr>
      <vt:lpstr>Section 3 and 4  </vt:lpstr>
      <vt:lpstr>   Fascism </vt:lpstr>
      <vt:lpstr>Fascism also used in the Soviet Union (Russia) </vt:lpstr>
      <vt:lpstr>Section 5  page 912</vt:lpstr>
      <vt:lpstr>Adolf Hitler</vt:lpstr>
      <vt:lpstr>Hitler takes over</vt:lpstr>
      <vt:lpstr>Purifying German Culture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28 The World Between Wars</dc:title>
  <dc:creator/>
  <cp:lastModifiedBy>Mike.Wolford</cp:lastModifiedBy>
  <cp:revision>86</cp:revision>
  <dcterms:created xsi:type="dcterms:W3CDTF">2006-08-16T00:00:00Z</dcterms:created>
  <dcterms:modified xsi:type="dcterms:W3CDTF">2012-05-18T19:29:31Z</dcterms:modified>
</cp:coreProperties>
</file>