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8%20(The%20Late%20Middle%20Ages)\ch.%208%20intro%20music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8%20(The%20Late%20Middle%20Ages)\ch.%208%20intro%20music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file:///\\ALBHS\APPS\USERS\WOLFORDM\Lessons\WH%20ch.%208%20(The%20Late%20Middle%20Ages)\ch.%208%20intro%20music.mp3" TargetMode="External"/><Relationship Id="rId1" Type="http://schemas.openxmlformats.org/officeDocument/2006/relationships/audio" Target="file:///\\ALBHS\APPS\USERS\WOLFORDM\Lessons\WH%20ch.%208\ch.%208%20intro%20music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ALBHS\APPS\USERS\WOLFORDM\Lessons\WH%20ch.%208%20(The%20Late%20Middle%20Ages)\ch.%208%20plague%20video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8%20(The%20Late%20Middle%20Ages)\ch.%208%20intro%20music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8%20(The%20Late%20Middle%20Ages)\ch.%208%20intro%20music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95800"/>
            <a:ext cx="8458200" cy="122237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Chapter 8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1447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The Late Middle Ages</a:t>
            </a:r>
          </a:p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P. 242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C:\Documents and Settings\kcs user\Local Settings\Temporary Internet Files\Content.IE5\DLBRB59W\MCj043639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362200"/>
            <a:ext cx="1333333" cy="1828572"/>
          </a:xfrm>
          <a:prstGeom prst="rect">
            <a:avLst/>
          </a:prstGeom>
          <a:noFill/>
        </p:spPr>
      </p:pic>
      <p:pic>
        <p:nvPicPr>
          <p:cNvPr id="1032" name="Picture 8" descr="C:\Documents and Settings\kcs user\Local Settings\Temporary Internet Files\Content.IE5\OZBL1FS8\MCPE02994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3708" y="1752600"/>
            <a:ext cx="2197331" cy="3130990"/>
          </a:xfrm>
          <a:prstGeom prst="rect">
            <a:avLst/>
          </a:prstGeom>
          <a:noFill/>
        </p:spPr>
      </p:pic>
      <p:pic>
        <p:nvPicPr>
          <p:cNvPr id="1036" name="Picture 12" descr="C:\Documents and Settings\kcs user\Local Settings\Temporary Internet Files\Content.IE5\OZBL1FS8\MCTR00017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486400"/>
            <a:ext cx="1900123" cy="1050646"/>
          </a:xfrm>
          <a:prstGeom prst="rect">
            <a:avLst/>
          </a:prstGeom>
          <a:noFill/>
        </p:spPr>
      </p:pic>
      <p:pic>
        <p:nvPicPr>
          <p:cNvPr id="1040" name="Picture 16" descr="C:\Documents and Settings\kcs user\Local Settings\Temporary Internet Files\Content.IE5\DLBRB59W\MPj043653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384944"/>
            <a:ext cx="1861364" cy="1244455"/>
          </a:xfrm>
          <a:prstGeom prst="rect">
            <a:avLst/>
          </a:prstGeom>
          <a:noFill/>
        </p:spPr>
      </p:pic>
      <p:pic>
        <p:nvPicPr>
          <p:cNvPr id="1042" name="Picture 18" descr="C:\Documents and Settings\kcs user\Local Settings\Temporary Internet Files\Content.IE5\6LWV2ASH\MCPE03912_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904999"/>
            <a:ext cx="1905000" cy="2505379"/>
          </a:xfrm>
          <a:prstGeom prst="rect">
            <a:avLst/>
          </a:prstGeom>
          <a:noFill/>
        </p:spPr>
      </p:pic>
      <p:pic>
        <p:nvPicPr>
          <p:cNvPr id="11" name="ch. 8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958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9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la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286800" cy="4284451"/>
          </a:xfrm>
          <a:prstGeom prst="rect">
            <a:avLst/>
          </a:prstGeom>
        </p:spPr>
      </p:pic>
      <p:pic>
        <p:nvPicPr>
          <p:cNvPr id="8" name="Picture 7" descr="pope urban 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25982"/>
            <a:ext cx="2819400" cy="33320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The Crusades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series of wars fought between Christians and Muslims over holy territory in the middle east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Pope Urban II</a:t>
            </a:r>
            <a:r>
              <a:rPr lang="en-US" dirty="0" smtClean="0">
                <a:solidFill>
                  <a:schemeClr val="accent1"/>
                </a:solidFill>
              </a:rPr>
              <a:t> calls Christians to war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thousands of knights and average citizens (women too) went to fight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lasted over 200 years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464" y="2438400"/>
            <a:ext cx="4288536" cy="394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1. largely unsuccessful, took over the land for a little while but Muslims still held power there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 increased trade, changing to a money economy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3. kings gain power, pope had reduced power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4. Europeans realized there were other civilizations out there (leads to exploring)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Reconquista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reconquer</a:t>
            </a:r>
            <a:r>
              <a:rPr lang="en-US" dirty="0" smtClean="0">
                <a:solidFill>
                  <a:schemeClr val="accent1"/>
                </a:solidFill>
              </a:rPr>
              <a:t>) the attempts to take back the land in Spain and Portugal (Iberian Peninsula) from the Muslims of Africa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 religious tolerance, Christianity was the only choice or you would have to face the: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Inquisition</a:t>
            </a:r>
            <a:r>
              <a:rPr lang="en-US" dirty="0" smtClean="0">
                <a:solidFill>
                  <a:schemeClr val="accent1"/>
                </a:solidFill>
              </a:rPr>
              <a:t> – church court set up to judge heretics (people going against church teachings)</a:t>
            </a:r>
          </a:p>
          <a:p>
            <a:endParaRPr lang="en-US" dirty="0"/>
          </a:p>
        </p:txBody>
      </p:sp>
      <p:pic>
        <p:nvPicPr>
          <p:cNvPr id="5" name="Picture 2" descr="p4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7519" y="1625193"/>
            <a:ext cx="4264762" cy="467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Section 4	Page 262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The Growth of Knowledge and Culture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:\Documents and Settings\kcs user\Local Settings\Temporary Internet Files\Content.IE5\K30CDP0Y\MCj02812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133600"/>
            <a:ext cx="2115501" cy="2180376"/>
          </a:xfrm>
          <a:prstGeom prst="rect">
            <a:avLst/>
          </a:prstGeom>
          <a:noFill/>
        </p:spPr>
      </p:pic>
      <p:pic>
        <p:nvPicPr>
          <p:cNvPr id="7173" name="Picture 5" descr="C:\Documents and Settings\kcs user\Local Settings\Temporary Internet Files\Content.IE5\8115RJEQ\MCED00015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286000"/>
            <a:ext cx="2133600" cy="2046369"/>
          </a:xfrm>
          <a:prstGeom prst="rect">
            <a:avLst/>
          </a:prstGeom>
          <a:noFill/>
        </p:spPr>
      </p:pic>
      <p:pic>
        <p:nvPicPr>
          <p:cNvPr id="7174" name="Picture 6" descr="C:\Documents and Settings\kcs user\Local Settings\Temporary Internet Files\Content.IE5\OZBL1FS8\MCj037014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362200"/>
            <a:ext cx="1739189" cy="1837030"/>
          </a:xfrm>
          <a:prstGeom prst="rect">
            <a:avLst/>
          </a:prstGeom>
          <a:noFill/>
        </p:spPr>
      </p:pic>
      <p:pic>
        <p:nvPicPr>
          <p:cNvPr id="8" name="ch. 8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95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xford 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639796" cy="3733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Universities built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3650" y="609600"/>
            <a:ext cx="534035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church wanted educated people for clergy, kings needed smart people for government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for men only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some women were educated at home or private schools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371600"/>
            <a:ext cx="4114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-Many ancient ideas from Greece/Rome are rediscovered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-some ideas conflict with Christianity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-literature written in the </a:t>
            </a:r>
            <a:r>
              <a:rPr lang="en-US" sz="2400" u="sng" dirty="0" smtClean="0">
                <a:solidFill>
                  <a:srgbClr val="FFFF00"/>
                </a:solidFill>
              </a:rPr>
              <a:t>vernacular</a:t>
            </a:r>
            <a:r>
              <a:rPr lang="en-US" sz="2400" dirty="0" smtClean="0">
                <a:solidFill>
                  <a:srgbClr val="FFFF00"/>
                </a:solidFill>
              </a:rPr>
              <a:t> – everyday, common language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-allows commoners to get information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Architecture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-old style of </a:t>
            </a:r>
            <a:r>
              <a:rPr lang="en-US" sz="2400" u="sng" dirty="0" smtClean="0">
                <a:solidFill>
                  <a:srgbClr val="FFFF00"/>
                </a:solidFill>
              </a:rPr>
              <a:t>Romanesque</a:t>
            </a:r>
            <a:r>
              <a:rPr lang="en-US" sz="2400" dirty="0" smtClean="0">
                <a:solidFill>
                  <a:schemeClr val="accent1"/>
                </a:solidFill>
              </a:rPr>
              <a:t> replaced by </a:t>
            </a:r>
            <a:r>
              <a:rPr lang="en-US" sz="2400" u="sng" dirty="0" smtClean="0">
                <a:solidFill>
                  <a:srgbClr val="FFFF00"/>
                </a:solidFill>
              </a:rPr>
              <a:t>Gothic</a:t>
            </a:r>
            <a:r>
              <a:rPr lang="en-US" sz="2400" u="sng" dirty="0" smtClean="0">
                <a:solidFill>
                  <a:schemeClr val="accent1"/>
                </a:solidFill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</a:rPr>
              <a:t>style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-emphasis on light using windows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-developed stained glass windows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-built great </a:t>
            </a:r>
            <a:r>
              <a:rPr lang="en-US" sz="2400" u="sng" dirty="0" smtClean="0">
                <a:solidFill>
                  <a:srgbClr val="FFFF00"/>
                </a:solidFill>
              </a:rPr>
              <a:t>cathedrals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cathedral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04800"/>
            <a:ext cx="3106326" cy="1981200"/>
          </a:xfrm>
          <a:prstGeom prst="rect">
            <a:avLst/>
          </a:prstGeom>
        </p:spPr>
      </p:pic>
      <p:pic>
        <p:nvPicPr>
          <p:cNvPr id="6" name="Picture 5" descr="cathedral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04800"/>
            <a:ext cx="2373313" cy="1981200"/>
          </a:xfrm>
          <a:prstGeom prst="rect">
            <a:avLst/>
          </a:prstGeom>
        </p:spPr>
      </p:pic>
      <p:pic>
        <p:nvPicPr>
          <p:cNvPr id="7" name="Picture 6" descr="flying buttr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971800"/>
            <a:ext cx="2053244" cy="1981200"/>
          </a:xfrm>
          <a:prstGeom prst="rect">
            <a:avLst/>
          </a:prstGeom>
        </p:spPr>
      </p:pic>
      <p:pic>
        <p:nvPicPr>
          <p:cNvPr id="8" name="Picture 7" descr="cathedra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362200"/>
            <a:ext cx="2590800" cy="343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23881" cy="3505200"/>
          </a:xfrm>
          <a:prstGeom prst="rect">
            <a:avLst/>
          </a:prstGeom>
        </p:spPr>
      </p:pic>
      <p:pic>
        <p:nvPicPr>
          <p:cNvPr id="5" name="Picture 4" descr="joan of ar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219200"/>
            <a:ext cx="4495800" cy="559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Section 5	Page 269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A Time of Crisis</a:t>
            </a:r>
            <a:endParaRPr lang="en-US" sz="4800" dirty="0">
              <a:solidFill>
                <a:schemeClr val="accent1"/>
              </a:solidFill>
            </a:endParaRPr>
          </a:p>
        </p:txBody>
      </p:sp>
      <p:pic>
        <p:nvPicPr>
          <p:cNvPr id="6" name="ch. 8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981200" y="4114800"/>
            <a:ext cx="304800" cy="304800"/>
          </a:xfrm>
          <a:prstGeom prst="rect">
            <a:avLst/>
          </a:prstGeom>
        </p:spPr>
      </p:pic>
      <p:pic>
        <p:nvPicPr>
          <p:cNvPr id="7" name="ch. 8 intro mus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Bubonic plague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great sickness that came from Asia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traders brought it back with them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spreads from person to person and by rats and fleas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disease was out of control, 25 million Europeans die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towns/trade decline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Jews blamed for the plague and are slaughtered</a:t>
            </a:r>
          </a:p>
          <a:p>
            <a:endParaRPr lang="en-US" dirty="0"/>
          </a:p>
        </p:txBody>
      </p:sp>
      <p:pic>
        <p:nvPicPr>
          <p:cNvPr id="5" name="Picture 4" descr="black death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8600"/>
            <a:ext cx="3086100" cy="2057400"/>
          </a:xfrm>
          <a:prstGeom prst="rect">
            <a:avLst/>
          </a:prstGeom>
        </p:spPr>
      </p:pic>
      <p:pic>
        <p:nvPicPr>
          <p:cNvPr id="6" name="Picture 5" descr="black death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4419600"/>
            <a:ext cx="2392821" cy="2133600"/>
          </a:xfrm>
          <a:prstGeom prst="rect">
            <a:avLst/>
          </a:prstGeom>
        </p:spPr>
      </p:pic>
      <p:pic>
        <p:nvPicPr>
          <p:cNvPr id="7" name="Picture 6" descr="ra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514600"/>
            <a:ext cx="1981200" cy="230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. 8 plague 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14300"/>
            <a:ext cx="8763000" cy="657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cs user\Local Settings\Temporary Internet Files\Content.IE5\8115RJEQ\MCj023380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262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4"/>
                </a:solidFill>
              </a:rPr>
              <a:t>Hundred years’ War (1337-1453)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1910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    </a:t>
            </a:r>
            <a:r>
              <a:rPr lang="en-US" b="1" dirty="0" smtClean="0">
                <a:solidFill>
                  <a:srgbClr val="FFFF00"/>
                </a:solidFill>
              </a:rPr>
              <a:t>England vs. France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England wins early on using a new weapon, the </a:t>
            </a:r>
            <a:r>
              <a:rPr lang="en-US" u="sng" dirty="0" smtClean="0">
                <a:solidFill>
                  <a:srgbClr val="7030A0"/>
                </a:solidFill>
              </a:rPr>
              <a:t>longbow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France helped by </a:t>
            </a:r>
            <a:r>
              <a:rPr lang="en-US" u="sng" dirty="0" smtClean="0">
                <a:solidFill>
                  <a:srgbClr val="7030A0"/>
                </a:solidFill>
              </a:rPr>
              <a:t>Joan of Arc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teenager, claimed to hear voices from God and saints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leads French army to several victories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eventually executed for </a:t>
            </a:r>
            <a:r>
              <a:rPr lang="en-US" u="sng" dirty="0" smtClean="0">
                <a:solidFill>
                  <a:srgbClr val="7030A0"/>
                </a:solidFill>
              </a:rPr>
              <a:t>heresy</a:t>
            </a:r>
            <a:r>
              <a:rPr lang="en-US" dirty="0" smtClean="0">
                <a:solidFill>
                  <a:srgbClr val="FFFF00"/>
                </a:solidFill>
              </a:rPr>
              <a:t> – going against church beliefs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43434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France also uses a new weapon, the </a:t>
            </a:r>
            <a:r>
              <a:rPr lang="en-US" u="sng" dirty="0" smtClean="0">
                <a:solidFill>
                  <a:srgbClr val="7030A0"/>
                </a:solidFill>
              </a:rPr>
              <a:t>cannon</a:t>
            </a:r>
            <a:r>
              <a:rPr lang="en-US" dirty="0" smtClean="0">
                <a:solidFill>
                  <a:srgbClr val="FFFF00"/>
                </a:solidFill>
              </a:rPr>
              <a:t>, to destroy castles and attack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after the war, castles and knights will no longer be used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larger armies needed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438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King Edward</a:t>
            </a:r>
            <a:r>
              <a:rPr lang="en-US" dirty="0" smtClean="0"/>
              <a:t> of England dies without an heir to the throne</a:t>
            </a:r>
          </a:p>
          <a:p>
            <a:r>
              <a:rPr lang="en-US" dirty="0" smtClean="0"/>
              <a:t>arguments about who the next king should be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William the Conqueror</a:t>
            </a:r>
            <a:r>
              <a:rPr lang="en-US" dirty="0" smtClean="0"/>
              <a:t> from France takes over (1066)</a:t>
            </a:r>
          </a:p>
          <a:p>
            <a:r>
              <a:rPr lang="en-US" dirty="0" smtClean="0"/>
              <a:t>efficiently managed land</a:t>
            </a:r>
          </a:p>
          <a:p>
            <a:r>
              <a:rPr lang="en-US" dirty="0" smtClean="0"/>
              <a:t>made citizens swear allegiance to him instead of local nobles</a:t>
            </a:r>
          </a:p>
          <a:p>
            <a:r>
              <a:rPr lang="en-US" dirty="0" smtClean="0"/>
              <a:t>took a census (count of the population) and collected taxes using the </a:t>
            </a:r>
            <a:r>
              <a:rPr lang="en-US" i="1" u="sng" dirty="0" err="1" smtClean="0"/>
              <a:t>Domesday</a:t>
            </a:r>
            <a:r>
              <a:rPr lang="en-US" i="1" u="sng" dirty="0" smtClean="0"/>
              <a:t> Book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Documents and Settings\kcs user\Local Settings\Temporary Internet Files\Content.IE5\HKTJ1J5H\MCj007877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3581400" cy="263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0200"/>
            <a:ext cx="8458200" cy="5207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King Henry II</a:t>
            </a:r>
            <a:r>
              <a:rPr lang="en-US" sz="2800" dirty="0" smtClean="0"/>
              <a:t> takes over (1154)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creates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common law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– law based on customs and court rulings, law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for everyone in England was now the same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-conflicts with church law however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-old feudal system started to break down</a:t>
            </a:r>
          </a:p>
          <a:p>
            <a:endParaRPr lang="en-US" sz="2400" dirty="0"/>
          </a:p>
        </p:txBody>
      </p:sp>
      <p:pic>
        <p:nvPicPr>
          <p:cNvPr id="2052" name="Picture 4" descr="C:\Documents and Settings\kcs user\Local Settings\Temporary Internet Files\Content.IE5\M37NOBYK\MCj0434879000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33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King John</a:t>
            </a:r>
            <a:r>
              <a:rPr lang="en-US" dirty="0" smtClean="0"/>
              <a:t> (Henry’s 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200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was not a popular ruler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upset clergy members and his nobles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lost land to France and increased taxes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eventually forced to sign the </a:t>
            </a:r>
            <a:r>
              <a:rPr lang="en-US" u="sng" dirty="0" smtClean="0">
                <a:solidFill>
                  <a:schemeClr val="accent1"/>
                </a:solidFill>
              </a:rPr>
              <a:t>Magna </a:t>
            </a:r>
            <a:r>
              <a:rPr lang="en-US" u="sng" dirty="0" err="1" smtClean="0">
                <a:solidFill>
                  <a:schemeClr val="accent1"/>
                </a:solidFill>
              </a:rPr>
              <a:t>Carta</a:t>
            </a:r>
            <a:r>
              <a:rPr lang="en-US" dirty="0" smtClean="0">
                <a:solidFill>
                  <a:schemeClr val="accent1"/>
                </a:solidFill>
              </a:rPr>
              <a:t> (1215)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1. gave nobles rights (later leads to rights for all citizens)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2. king had to obey laws also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3. </a:t>
            </a:r>
            <a:r>
              <a:rPr lang="en-US" u="sng" dirty="0" smtClean="0">
                <a:solidFill>
                  <a:schemeClr val="accent1"/>
                </a:solidFill>
              </a:rPr>
              <a:t>due process of law</a:t>
            </a:r>
            <a:r>
              <a:rPr lang="en-US" dirty="0" smtClean="0">
                <a:solidFill>
                  <a:schemeClr val="accent1"/>
                </a:solidFill>
              </a:rPr>
              <a:t> – </a:t>
            </a:r>
            <a:r>
              <a:rPr lang="en-US" dirty="0" smtClean="0">
                <a:solidFill>
                  <a:schemeClr val="accent1"/>
                </a:solidFill>
              </a:rPr>
              <a:t>guarantees fairness in </a:t>
            </a:r>
            <a:r>
              <a:rPr lang="en-US" smtClean="0">
                <a:solidFill>
                  <a:schemeClr val="accent1"/>
                </a:solidFill>
              </a:rPr>
              <a:t>legal proceedings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4. </a:t>
            </a:r>
            <a:r>
              <a:rPr lang="en-US" u="sng" dirty="0" smtClean="0">
                <a:solidFill>
                  <a:schemeClr val="accent1"/>
                </a:solidFill>
              </a:rPr>
              <a:t>habeas corpus</a:t>
            </a:r>
            <a:r>
              <a:rPr lang="en-US" dirty="0" smtClean="0">
                <a:solidFill>
                  <a:schemeClr val="accent1"/>
                </a:solidFill>
              </a:rPr>
              <a:t> – can’t be imprisoned without being charged with a crime</a:t>
            </a:r>
          </a:p>
          <a:p>
            <a:endParaRPr lang="en-US" dirty="0"/>
          </a:p>
        </p:txBody>
      </p:sp>
      <p:pic>
        <p:nvPicPr>
          <p:cNvPr id="3075" name="Picture 3" descr="C:\Documents and Settings\kcs user\Local Settings\Temporary Internet Files\Content.IE5\OZBL1FS8\MCj012924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4400"/>
            <a:ext cx="1192794" cy="1382346"/>
          </a:xfrm>
          <a:prstGeom prst="rect">
            <a:avLst/>
          </a:prstGeom>
          <a:noFill/>
        </p:spPr>
      </p:pic>
      <p:pic>
        <p:nvPicPr>
          <p:cNvPr id="3076" name="Picture 4" descr="C:\Documents and Settings\kcs user\Local Settings\Temporary Internet Files\Content.IE5\XQLKWZLE\MCj0434886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648200"/>
            <a:ext cx="1523857" cy="1523857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724400"/>
            <a:ext cx="1634155" cy="137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lawmaking group in England (similar to U.S. Congress)</a:t>
            </a:r>
          </a:p>
          <a:p>
            <a:r>
              <a:rPr lang="en-US" dirty="0" smtClean="0"/>
              <a:t>helped the king make laws, power to approve new taxes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343400" cy="3657600"/>
          </a:xfrm>
        </p:spPr>
        <p:txBody>
          <a:bodyPr/>
          <a:lstStyle/>
          <a:p>
            <a:r>
              <a:rPr lang="en-US" dirty="0" smtClean="0"/>
              <a:t>split into two houses 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u="sng" dirty="0" smtClean="0"/>
              <a:t>House of Lords</a:t>
            </a:r>
            <a:r>
              <a:rPr lang="en-US" dirty="0" smtClean="0"/>
              <a:t> – made of nobles and clergy members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u="sng" dirty="0" smtClean="0"/>
              <a:t>House of Commons</a:t>
            </a:r>
            <a:r>
              <a:rPr lang="en-US" dirty="0" smtClean="0"/>
              <a:t> – made of knights and middle class members</a:t>
            </a:r>
          </a:p>
          <a:p>
            <a:endParaRPr lang="en-US" dirty="0"/>
          </a:p>
        </p:txBody>
      </p:sp>
      <p:pic>
        <p:nvPicPr>
          <p:cNvPr id="4098" name="Picture 2" descr="C:\Documents and Settings\kcs user\Local Settings\Temporary Internet Files\Content.IE5\VQ9O9UI6\MPj040713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"/>
            <a:ext cx="3048000" cy="2438400"/>
          </a:xfrm>
          <a:prstGeom prst="rect">
            <a:avLst/>
          </a:prstGeom>
          <a:noFill/>
        </p:spPr>
      </p:pic>
      <p:pic>
        <p:nvPicPr>
          <p:cNvPr id="4101" name="Picture 5" descr="C:\Documents and Settings\kcs user\Local Settings\Temporary Internet Files\Content.IE5\M37NOBYK\MPj040053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3529454" cy="2321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1"/>
                </a:solidFill>
              </a:rPr>
              <a:t>French rulers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err="1" smtClean="0"/>
              <a:t>Capetian</a:t>
            </a:r>
            <a:r>
              <a:rPr lang="en-US" u="sng" dirty="0" smtClean="0"/>
              <a:t> dynasty</a:t>
            </a:r>
            <a:r>
              <a:rPr lang="en-US" dirty="0" smtClean="0"/>
              <a:t> (began by </a:t>
            </a:r>
            <a:r>
              <a:rPr lang="en-US" u="sng" dirty="0" smtClean="0"/>
              <a:t>Hugh Capet</a:t>
            </a:r>
            <a:r>
              <a:rPr lang="en-US" dirty="0" smtClean="0"/>
              <a:t>) near Paris</a:t>
            </a:r>
          </a:p>
          <a:p>
            <a:r>
              <a:rPr lang="en-US" dirty="0" smtClean="0"/>
              <a:t>organized government, </a:t>
            </a:r>
            <a:r>
              <a:rPr lang="en-US" u="sng" dirty="0" smtClean="0"/>
              <a:t>Phillip II</a:t>
            </a:r>
            <a:r>
              <a:rPr lang="en-US" dirty="0" smtClean="0"/>
              <a:t> adds land and unifies France</a:t>
            </a:r>
          </a:p>
          <a:p>
            <a:r>
              <a:rPr lang="en-US" u="sng" dirty="0" smtClean="0"/>
              <a:t>Louis IX</a:t>
            </a:r>
            <a:r>
              <a:rPr lang="en-US" dirty="0" smtClean="0"/>
              <a:t> continues the dynasty</a:t>
            </a:r>
          </a:p>
          <a:p>
            <a:r>
              <a:rPr lang="en-US" dirty="0" smtClean="0"/>
              <a:t>grandson, </a:t>
            </a:r>
            <a:r>
              <a:rPr lang="en-US" u="sng" dirty="0" smtClean="0"/>
              <a:t>Philip IV</a:t>
            </a:r>
            <a:r>
              <a:rPr lang="en-US" dirty="0" smtClean="0"/>
              <a:t>, clashes with the pope over taxes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kidnaps the pope, names a new French pope</a:t>
            </a:r>
          </a:p>
          <a:p>
            <a:r>
              <a:rPr lang="en-US" dirty="0" smtClean="0"/>
              <a:t>Catholic church names another pope</a:t>
            </a:r>
          </a:p>
          <a:p>
            <a:r>
              <a:rPr lang="en-US" dirty="0" smtClean="0"/>
              <a:t>confusion is called the </a:t>
            </a:r>
            <a:r>
              <a:rPr lang="en-US" u="sng" dirty="0" smtClean="0"/>
              <a:t>Great Schism</a:t>
            </a:r>
            <a:r>
              <a:rPr lang="en-US" dirty="0" smtClean="0"/>
              <a:t> (split) in the church</a:t>
            </a:r>
          </a:p>
          <a:p>
            <a:r>
              <a:rPr lang="en-US" dirty="0" smtClean="0"/>
              <a:t>sets up </a:t>
            </a:r>
            <a:r>
              <a:rPr lang="en-US" u="sng" dirty="0" smtClean="0"/>
              <a:t>Estates-General</a:t>
            </a:r>
            <a:r>
              <a:rPr lang="en-US" dirty="0" smtClean="0"/>
              <a:t> – lawmaking group made up of 3 groups</a:t>
            </a:r>
          </a:p>
          <a:p>
            <a:r>
              <a:rPr lang="en-US" dirty="0" smtClean="0"/>
              <a:t>1. clergy	2. </a:t>
            </a:r>
            <a:r>
              <a:rPr lang="en-US" smtClean="0"/>
              <a:t>nobles (lords)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    3. commoners</a:t>
            </a:r>
          </a:p>
          <a:p>
            <a:endParaRPr lang="en-US" dirty="0"/>
          </a:p>
        </p:txBody>
      </p:sp>
      <p:pic>
        <p:nvPicPr>
          <p:cNvPr id="5122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46574"/>
            <a:ext cx="1794967" cy="1811426"/>
          </a:xfrm>
          <a:prstGeom prst="rect">
            <a:avLst/>
          </a:prstGeom>
          <a:noFill/>
        </p:spPr>
      </p:pic>
      <p:pic>
        <p:nvPicPr>
          <p:cNvPr id="5123" name="Picture 3" descr="C:\Documents and Settings\kcs user\Local Settings\Temporary Internet Files\Content.IE5\8115RJEQ\MMj0336686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105400"/>
            <a:ext cx="1447800" cy="1447800"/>
          </a:xfrm>
          <a:prstGeom prst="rect">
            <a:avLst/>
          </a:prstGeom>
          <a:noFill/>
        </p:spPr>
      </p:pic>
      <p:pic>
        <p:nvPicPr>
          <p:cNvPr id="5124" name="Picture 4" descr="C:\Documents and Settings\kcs user\Local Settings\Temporary Internet Files\Content.IE5\XQLKWZLE\MCj031038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1319174" cy="1473673"/>
          </a:xfrm>
          <a:prstGeom prst="rect">
            <a:avLst/>
          </a:prstGeom>
          <a:noFill/>
        </p:spPr>
      </p:pic>
      <p:pic>
        <p:nvPicPr>
          <p:cNvPr id="5125" name="Picture 5" descr="C:\Documents and Settings\kcs user\Local Settings\Temporary Internet Files\Content.IE5\VQ9O9UI6\MCj0216954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28600"/>
            <a:ext cx="1247926" cy="1292657"/>
          </a:xfrm>
          <a:prstGeom prst="rect">
            <a:avLst/>
          </a:prstGeom>
          <a:noFill/>
        </p:spPr>
      </p:pic>
      <p:pic>
        <p:nvPicPr>
          <p:cNvPr id="5131" name="Picture 11" descr="C:\Documents and Settings\kcs user\Local Settings\Temporary Internet Files\Content.IE5\8115RJEQ\MCj0410465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81000"/>
            <a:ext cx="1456099" cy="112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	The Holy Roman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Page 251</a:t>
            </a:r>
            <a:endParaRPr lang="en-US" sz="4800" dirty="0"/>
          </a:p>
        </p:txBody>
      </p:sp>
      <p:pic>
        <p:nvPicPr>
          <p:cNvPr id="6147" name="Picture 3" descr="C:\Documents and Settings\kcs user\Local Settings\Temporary Internet Files\Content.IE5\HKTJ1J5H\MMj0318136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2667000" cy="2133600"/>
          </a:xfrm>
          <a:prstGeom prst="rect">
            <a:avLst/>
          </a:prstGeom>
          <a:noFill/>
        </p:spPr>
      </p:pic>
      <p:pic>
        <p:nvPicPr>
          <p:cNvPr id="6148" name="Picture 4" descr="C:\Documents and Settings\kcs user\Local Settings\Temporary Internet Files\Content.IE5\K30CDP0Y\MCBD07817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438400"/>
            <a:ext cx="1800454" cy="1618488"/>
          </a:xfrm>
          <a:prstGeom prst="rect">
            <a:avLst/>
          </a:prstGeom>
          <a:noFill/>
        </p:spPr>
      </p:pic>
      <p:pic>
        <p:nvPicPr>
          <p:cNvPr id="6150" name="Picture 6" descr="C:\Documents and Settings\kcs user\Local Settings\Temporary Internet Files\Content.IE5\HKTJ1J5H\MPj0432997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05000"/>
            <a:ext cx="1804997" cy="2703633"/>
          </a:xfrm>
          <a:prstGeom prst="rect">
            <a:avLst/>
          </a:prstGeom>
          <a:noFill/>
        </p:spPr>
      </p:pic>
      <p:pic>
        <p:nvPicPr>
          <p:cNvPr id="8" name="ch. 8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95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fights between popes and monarchs continue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Lay investiture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kings appointing church officials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pope </a:t>
            </a:r>
            <a:r>
              <a:rPr lang="en-US" u="sng" dirty="0" smtClean="0">
                <a:solidFill>
                  <a:schemeClr val="accent1"/>
                </a:solidFill>
              </a:rPr>
              <a:t>Gregory VII</a:t>
            </a:r>
            <a:r>
              <a:rPr lang="en-US" dirty="0" smtClean="0">
                <a:solidFill>
                  <a:schemeClr val="accent1"/>
                </a:solidFill>
              </a:rPr>
              <a:t> bans this practice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King Henry IV</a:t>
            </a:r>
            <a:r>
              <a:rPr lang="en-US" dirty="0" smtClean="0">
                <a:solidFill>
                  <a:schemeClr val="accent1"/>
                </a:solidFill>
              </a:rPr>
              <a:t> refuses and says that it is his right to choose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pope excommunicates him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finally settled with the treaty </a:t>
            </a:r>
            <a:r>
              <a:rPr lang="en-US" u="sng" dirty="0" smtClean="0">
                <a:solidFill>
                  <a:schemeClr val="accent1"/>
                </a:solidFill>
              </a:rPr>
              <a:t>Concordat of Worms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popes were more powerful than kings at this time</a:t>
            </a:r>
          </a:p>
          <a:p>
            <a:endParaRPr lang="en-US" dirty="0"/>
          </a:p>
        </p:txBody>
      </p:sp>
      <p:pic>
        <p:nvPicPr>
          <p:cNvPr id="7" name="Picture 6" descr="king henry 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200400"/>
            <a:ext cx="1855433" cy="1676400"/>
          </a:xfrm>
          <a:prstGeom prst="rect">
            <a:avLst/>
          </a:prstGeom>
        </p:spPr>
      </p:pic>
      <p:pic>
        <p:nvPicPr>
          <p:cNvPr id="8" name="Picture 7" descr="lay investi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00400"/>
            <a:ext cx="173574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858000" cy="3316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Section 3		Page 255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458200" cy="914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The Crusades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ch. 8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764</Words>
  <Application>Microsoft Office PowerPoint</Application>
  <PresentationFormat>On-screen Show (4:3)</PresentationFormat>
  <Paragraphs>101</Paragraphs>
  <Slides>18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Chapter 8</vt:lpstr>
      <vt:lpstr>Conflicts in England</vt:lpstr>
      <vt:lpstr>King Henry II takes over (1154)</vt:lpstr>
      <vt:lpstr>King John (Henry’s son)</vt:lpstr>
      <vt:lpstr>Parliament</vt:lpstr>
      <vt:lpstr>French rulers </vt:lpstr>
      <vt:lpstr>Section 2 The Holy Roman Empire</vt:lpstr>
      <vt:lpstr>fights between popes and monarchs continue</vt:lpstr>
      <vt:lpstr>Section 3  Page 255</vt:lpstr>
      <vt:lpstr>Slide 10</vt:lpstr>
      <vt:lpstr>The Reconquista</vt:lpstr>
      <vt:lpstr>Section 4 Page 262</vt:lpstr>
      <vt:lpstr>Universities built</vt:lpstr>
      <vt:lpstr>Architecture</vt:lpstr>
      <vt:lpstr>Section 5 Page 269</vt:lpstr>
      <vt:lpstr>The Bubonic plague</vt:lpstr>
      <vt:lpstr>Slide 17</vt:lpstr>
      <vt:lpstr>Hundred years’ War (1337-1453)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/>
  <cp:lastModifiedBy>KCS</cp:lastModifiedBy>
  <cp:revision>44</cp:revision>
  <dcterms:created xsi:type="dcterms:W3CDTF">2006-08-16T00:00:00Z</dcterms:created>
  <dcterms:modified xsi:type="dcterms:W3CDTF">2009-03-12T13:56:52Z</dcterms:modified>
</cp:coreProperties>
</file>